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41"/>
  </p:notesMasterIdLst>
  <p:handoutMasterIdLst>
    <p:handoutMasterId r:id="rId42"/>
  </p:handoutMasterIdLst>
  <p:sldIdLst>
    <p:sldId id="257" r:id="rId2"/>
    <p:sldId id="258" r:id="rId3"/>
    <p:sldId id="259" r:id="rId4"/>
    <p:sldId id="276" r:id="rId5"/>
    <p:sldId id="260" r:id="rId6"/>
    <p:sldId id="262" r:id="rId7"/>
    <p:sldId id="261" r:id="rId8"/>
    <p:sldId id="264" r:id="rId9"/>
    <p:sldId id="298" r:id="rId10"/>
    <p:sldId id="263" r:id="rId11"/>
    <p:sldId id="266" r:id="rId12"/>
    <p:sldId id="280" r:id="rId13"/>
    <p:sldId id="267" r:id="rId14"/>
    <p:sldId id="268" r:id="rId15"/>
    <p:sldId id="272" r:id="rId16"/>
    <p:sldId id="273" r:id="rId17"/>
    <p:sldId id="269" r:id="rId18"/>
    <p:sldId id="274" r:id="rId19"/>
    <p:sldId id="305" r:id="rId20"/>
    <p:sldId id="270" r:id="rId21"/>
    <p:sldId id="275" r:id="rId22"/>
    <p:sldId id="306" r:id="rId23"/>
    <p:sldId id="296" r:id="rId24"/>
    <p:sldId id="297" r:id="rId25"/>
    <p:sldId id="271" r:id="rId26"/>
    <p:sldId id="282" r:id="rId27"/>
    <p:sldId id="283" r:id="rId28"/>
    <p:sldId id="303" r:id="rId29"/>
    <p:sldId id="304" r:id="rId30"/>
    <p:sldId id="286" r:id="rId31"/>
    <p:sldId id="287" r:id="rId32"/>
    <p:sldId id="288" r:id="rId33"/>
    <p:sldId id="289" r:id="rId34"/>
    <p:sldId id="301" r:id="rId35"/>
    <p:sldId id="290" r:id="rId36"/>
    <p:sldId id="300" r:id="rId37"/>
    <p:sldId id="292" r:id="rId38"/>
    <p:sldId id="293" r:id="rId39"/>
    <p:sldId id="278" r:id="rId4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AF3F04-5D0F-4B5C-985A-9557F162D1C9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ADD7C7-53E5-41D0-B04A-4C14DDDBC336}" type="datetime1">
              <a:rPr lang="fr-FR" smtClean="0"/>
              <a:t>16/08/2022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A18A1-B72F-49DD-8A51-DC4A9B10C77C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A74DDF-14B3-4359-B246-DC1DC867FD8F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B94D9-FA33-4622-B5B0-3A212B55AFC9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162FBC-E467-46B8-ABE1-98D95CFF2BA6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64E0A-ACF3-44BD-A54D-C44EDE2996DF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 titre du masque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10B38C-D4F5-42C2-967A-0B7FC97B2621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9646D-2F82-4FD6-98A1-C2A4C26D0529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Cliquez pour modifier le style du titre du masque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95C77-250B-4737-9E4A-69E5939CBC16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ce réservé a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E208F8F-9785-4D7E-B2D7-6FB9149CAF24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3CD2423-DC0C-47A2-8916-10643EB35EC9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9279" y="639099"/>
            <a:ext cx="6225971" cy="2046952"/>
          </a:xfrm>
        </p:spPr>
        <p:txBody>
          <a:bodyPr rtlCol="0">
            <a:noAutofit/>
          </a:bodyPr>
          <a:lstStyle/>
          <a:p>
            <a:pPr algn="ctr" rtl="0"/>
            <a:r>
              <a:rPr lang="fr" sz="7200"/>
              <a:t>Prédiction </a:t>
            </a:r>
            <a:r>
              <a:rPr lang="fr" sz="7200" dirty="0"/>
              <a:t>de revenu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368847" cy="956535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fr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Marie Armelle Mefo’o</a:t>
            </a:r>
            <a:endParaRPr lang="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Openclassrooms</a:t>
            </a:r>
            <a:r>
              <a:rPr lang="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" sz="19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formation</a:t>
            </a:r>
            <a:r>
              <a:rPr lang="fr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" sz="19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Analyst</a:t>
            </a:r>
            <a:endParaRPr lang="fr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FEA01-FBC9-4F64-AC02-6356928B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10100" cy="97234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ctr"/>
            <a:r>
              <a:rPr lang="fr-FR" dirty="0"/>
              <a:t>Indice de gini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DE6A91-0AA4-4DB6-9112-ADFCC716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C6CC27-6526-4BCC-BA58-BC4FDF0B1F88}"/>
              </a:ext>
            </a:extLst>
          </p:cNvPr>
          <p:cNvSpPr txBox="1"/>
          <p:nvPr/>
        </p:nvSpPr>
        <p:spPr>
          <a:xfrm>
            <a:off x="0" y="3425325"/>
            <a:ext cx="445681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Nous avons aussi un fichier Meta data contenant les données de classification telles que le code du pays et les groupes de revenus (IncomeGroup) 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0B055-3F9F-49C9-8FA0-C9E095198881}"/>
              </a:ext>
            </a:extLst>
          </p:cNvPr>
          <p:cNvSpPr/>
          <p:nvPr/>
        </p:nvSpPr>
        <p:spPr>
          <a:xfrm>
            <a:off x="0" y="1514476"/>
            <a:ext cx="46482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Source : Banque mondiale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fichier regroupant les Indices de Gini estimés au cours des années.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132F83-918E-4D97-83CA-49390CF3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54" y="301184"/>
            <a:ext cx="7070057" cy="290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3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614780-DC9C-498F-A669-1BDDAC871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332" y="2311400"/>
            <a:ext cx="4093968" cy="172719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/>
              <a:t>Grace à la courbe de Lorenz nous avons pu compléter les indices de Gini manquants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51424D-3837-4FB6-8BC2-D2A209D3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5A11DC2-016F-4B63-8427-8F1794F7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30"/>
            <a:ext cx="4612640" cy="1305429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fr-FR" sz="2800" dirty="0"/>
              <a:t>Complétons</a:t>
            </a:r>
            <a:br>
              <a:rPr lang="fr-FR" sz="2800" dirty="0"/>
            </a:br>
            <a:r>
              <a:rPr lang="fr-FR" sz="2800" dirty="0"/>
              <a:t>les indices de Gini manquants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65FEE70-1058-416E-817C-FC28B844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30331"/>
            <a:ext cx="7099299" cy="3575050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C2A5072-740A-4590-AA77-6593530B1618}"/>
              </a:ext>
            </a:extLst>
          </p:cNvPr>
          <p:cNvSpPr txBox="1">
            <a:spLocks/>
          </p:cNvSpPr>
          <p:nvPr/>
        </p:nvSpPr>
        <p:spPr>
          <a:xfrm>
            <a:off x="84332" y="4378960"/>
            <a:ext cx="4093968" cy="1727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/>
              <a:t>Ensuite, merge des données de l’indice de Gini aux autres données pour constituer la table qui nous sera utile pour la suite.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65989C9-22B7-4B43-9193-23CEB385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4353592"/>
            <a:ext cx="7099298" cy="20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3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4BF74-5EEE-4C6C-AA11-31C79FF0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89" y="2284565"/>
            <a:ext cx="3517567" cy="556642"/>
          </a:xfrm>
        </p:spPr>
        <p:txBody>
          <a:bodyPr>
            <a:normAutofit fontScale="90000"/>
          </a:bodyPr>
          <a:lstStyle/>
          <a:p>
            <a:r>
              <a:rPr lang="fr-FR" dirty="0"/>
              <a:t>Nos données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6B2870-F461-4EEB-B64D-455A5A5C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4735CF-6C64-4270-BFCB-1752E1FFD20A}"/>
              </a:ext>
            </a:extLst>
          </p:cNvPr>
          <p:cNvSpPr txBox="1"/>
          <p:nvPr/>
        </p:nvSpPr>
        <p:spPr>
          <a:xfrm>
            <a:off x="4648199" y="723899"/>
            <a:ext cx="75438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Années étudiées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2004, 2006 , 2007, 2008, 2009, 2010, 2011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EAFF2D-59BF-47DB-8617-67BC63DAD1C8}"/>
              </a:ext>
            </a:extLst>
          </p:cNvPr>
          <p:cNvSpPr txBox="1"/>
          <p:nvPr/>
        </p:nvSpPr>
        <p:spPr>
          <a:xfrm>
            <a:off x="4648199" y="2562886"/>
            <a:ext cx="75438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Nombre de pays étudiés </a:t>
            </a:r>
          </a:p>
          <a:p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116 pays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1B87E8-7851-4870-9072-E4383BC0F7F8}"/>
              </a:ext>
            </a:extLst>
          </p:cNvPr>
          <p:cNvSpPr txBox="1"/>
          <p:nvPr/>
        </p:nvSpPr>
        <p:spPr>
          <a:xfrm>
            <a:off x="4648197" y="4662463"/>
            <a:ext cx="7581904" cy="9281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 couverte par l’analyse</a:t>
            </a:r>
          </a:p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92, 37 %</a:t>
            </a:r>
          </a:p>
        </p:txBody>
      </p:sp>
    </p:spTree>
    <p:extLst>
      <p:ext uri="{BB962C8B-B14F-4D97-AF65-F5344CB8AC3E}">
        <p14:creationId xmlns:p14="http://schemas.microsoft.com/office/powerpoint/2010/main" val="659120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9889378-B752-49D2-8F4C-305A5F0C7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" y="2039751"/>
            <a:ext cx="4508501" cy="3027550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Diversité suivant les pays</a:t>
            </a:r>
            <a:endParaRPr lang="en-US" sz="4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C63825-DB35-4409-BE3E-B4D87F6B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5162FBC-E467-46B8-ABE1-98D95CFF2BA6}" type="datetime1">
              <a:rPr lang="fr-FR" smtClean="0"/>
              <a:pPr rtl="0">
                <a:spcAft>
                  <a:spcPts val="600"/>
                </a:spcAft>
              </a:pPr>
              <a:t>16/08/2022</a:t>
            </a:fld>
            <a:endParaRPr lang="en-US"/>
          </a:p>
        </p:txBody>
      </p:sp>
      <p:pic>
        <p:nvPicPr>
          <p:cNvPr id="2050" name="Picture 2" descr="GénéRHtion : Diversité culturelle, management et ressources humaines au  sein des entreprises - EMLV École de Commerce Post-Bac">
            <a:extLst>
              <a:ext uri="{FF2B5EF4-FFF2-40B4-BE49-F238E27FC236}">
                <a16:creationId xmlns:a16="http://schemas.microsoft.com/office/drawing/2014/main" id="{48DD6641-21E4-4BED-8E4C-161412EE7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346200"/>
            <a:ext cx="7518400" cy="56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89DBA9-A245-4DA3-85EE-B14C875E38E2}"/>
              </a:ext>
            </a:extLst>
          </p:cNvPr>
          <p:cNvSpPr/>
          <p:nvPr/>
        </p:nvSpPr>
        <p:spPr>
          <a:xfrm>
            <a:off x="5994400" y="304800"/>
            <a:ext cx="5118100" cy="1041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Mission 2</a:t>
            </a:r>
          </a:p>
        </p:txBody>
      </p:sp>
    </p:spTree>
    <p:extLst>
      <p:ext uri="{BB962C8B-B14F-4D97-AF65-F5344CB8AC3E}">
        <p14:creationId xmlns:p14="http://schemas.microsoft.com/office/powerpoint/2010/main" val="1190541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B3B2E-9A0B-41CA-9E0B-9245F03B5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227583"/>
            <a:ext cx="3517567" cy="851917"/>
          </a:xfrm>
        </p:spPr>
        <p:txBody>
          <a:bodyPr/>
          <a:lstStyle/>
          <a:p>
            <a:r>
              <a:rPr lang="fr-FR" dirty="0"/>
              <a:t>Choix des pays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827F74-9737-4CA2-AC4F-9D0024B9F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911987"/>
            <a:ext cx="4643120" cy="760093"/>
          </a:xfr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400" dirty="0"/>
              <a:t>10 pays choisis : Méthode utilisée : Kmeans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AB0A93-DB42-467A-972E-D8AAE651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AD5C1F-571A-4376-9583-EA772D48D1E3}"/>
              </a:ext>
            </a:extLst>
          </p:cNvPr>
          <p:cNvSpPr txBox="1"/>
          <p:nvPr/>
        </p:nvSpPr>
        <p:spPr>
          <a:xfrm>
            <a:off x="0" y="4072158"/>
            <a:ext cx="4643119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Les pays sont choisis en prenant ceux qui ont des  Contributions significatives à la formation du premier plan factoriel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E312594-5458-4CC8-9874-1DB6B7B05AF3}"/>
              </a:ext>
            </a:extLst>
          </p:cNvPr>
          <p:cNvCxnSpPr>
            <a:stCxn id="6" idx="3"/>
          </p:cNvCxnSpPr>
          <p:nvPr/>
        </p:nvCxnSpPr>
        <p:spPr>
          <a:xfrm>
            <a:off x="4643119" y="4533823"/>
            <a:ext cx="587502" cy="109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3A607B3-0B66-4C0A-A052-1B58AB07F915}"/>
              </a:ext>
            </a:extLst>
          </p:cNvPr>
          <p:cNvCxnSpPr>
            <a:cxnSpLocks/>
          </p:cNvCxnSpPr>
          <p:nvPr/>
        </p:nvCxnSpPr>
        <p:spPr>
          <a:xfrm flipV="1">
            <a:off x="4643119" y="1579823"/>
            <a:ext cx="587501" cy="674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23ACD55C-2021-4FD2-B949-16A7079C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63" y="679450"/>
            <a:ext cx="4267200" cy="8001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F72C209-EB56-4935-839C-5AB1622C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3877538"/>
            <a:ext cx="6762750" cy="15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B09AE-ACB0-47AF-B735-1722ED66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pays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6B401-1DDD-42C1-8C95-A6120CD1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Liste des pays retenus</a:t>
            </a:r>
          </a:p>
          <a:p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Arménie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Indonésie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France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Luxembourg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Estonie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Chine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Inde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Bulgarie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Panama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Etats Unies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2439A7-AFF6-40DC-8767-9143CCAB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7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8424A-2990-42E2-84E9-84FF0BF9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6123"/>
            <a:ext cx="10099040" cy="732783"/>
          </a:xfrm>
        </p:spPr>
        <p:txBody>
          <a:bodyPr anchor="b">
            <a:normAutofit/>
          </a:bodyPr>
          <a:lstStyle/>
          <a:p>
            <a:r>
              <a:rPr lang="fr-FR" sz="3200"/>
              <a:t>Distribution des revenus suivant les pays choisis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470777-9322-4FD3-B5C8-005345542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A97361A-7C50-452A-9761-2F2CCDC29838}" type="datetime1">
              <a:rPr lang="fr-FR" smtClean="0"/>
              <a:pPr rtl="0">
                <a:spcAft>
                  <a:spcPts val="600"/>
                </a:spcAft>
              </a:pPr>
              <a:t>16/08/2022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560436-8443-4743-8C4A-483923F9CAC2}"/>
              </a:ext>
            </a:extLst>
          </p:cNvPr>
          <p:cNvSpPr txBox="1"/>
          <p:nvPr/>
        </p:nvSpPr>
        <p:spPr>
          <a:xfrm>
            <a:off x="6593840" y="2164080"/>
            <a:ext cx="50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Même dynamique de la distribution des revenus moyens par pays.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Revenus les plus haut USA</a:t>
            </a:r>
          </a:p>
          <a:p>
            <a:r>
              <a:rPr lang="fr-FR" dirty="0"/>
              <a:t>Revenus les plus bas CHN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B316A4-C0E6-486E-B65A-6A10D5CC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3" y="1904682"/>
            <a:ext cx="5763578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0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94EF751-265D-4436-8500-265A629E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45357"/>
          </a:xfrm>
        </p:spPr>
        <p:txBody>
          <a:bodyPr anchor="b">
            <a:normAutofit fontScale="90000"/>
          </a:bodyPr>
          <a:lstStyle/>
          <a:p>
            <a:r>
              <a:rPr lang="fr-FR" dirty="0"/>
              <a:t>Courbe de Lorenz</a:t>
            </a:r>
            <a:br>
              <a:rPr lang="fr-FR" dirty="0"/>
            </a:br>
            <a:br>
              <a:rPr lang="fr-FR" dirty="0"/>
            </a:br>
            <a:r>
              <a:rPr lang="fr-FR" sz="2000" dirty="0"/>
              <a:t>Elle représente graphiquement la répartition des revenus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0AD1DE8-47EF-4312-90F0-B03233646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0983" y="2215302"/>
            <a:ext cx="4639736" cy="37481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Divergence de répartition des revenus suivant les pays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Des pays aux répartitions inégales :</a:t>
            </a:r>
          </a:p>
          <a:p>
            <a:r>
              <a:rPr lang="en-US" dirty="0"/>
              <a:t>Panama – Chine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Répartition assez égalitaire:</a:t>
            </a:r>
          </a:p>
          <a:p>
            <a:pPr marL="0" indent="0">
              <a:buNone/>
            </a:pPr>
            <a:r>
              <a:rPr lang="en-US" dirty="0"/>
              <a:t>Bulgarie -  Luxembourg -  Estonie - France et  Inde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CBA159-6F25-418C-8ECE-A959273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208F8F-9785-4D7E-B2D7-6FB9149CAF24}" type="datetime1">
              <a:rPr lang="fr-FR" smtClean="0"/>
              <a:pPr rtl="0">
                <a:spcAft>
                  <a:spcPts val="600"/>
                </a:spcAft>
              </a:pPr>
              <a:t>16/08/2022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816A08-BFE8-4B57-8EAA-C58FEFDB2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9" y="2000478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0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0B28E-BFCD-4F45-8060-B84C30E1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30437"/>
          </a:xfrm>
        </p:spPr>
        <p:txBody>
          <a:bodyPr anchor="b">
            <a:normAutofit/>
          </a:bodyPr>
          <a:lstStyle/>
          <a:p>
            <a:r>
              <a:rPr lang="fr-FR" sz="3200" dirty="0"/>
              <a:t>Evolution de l’indice Gini pour les pays choisis suivant les années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9C9748-F7CB-4A88-B4AB-B5A4EC56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A97361A-7C50-452A-9761-2F2CCDC29838}" type="datetime1">
              <a:rPr lang="fr-FR" smtClean="0"/>
              <a:pPr rtl="0">
                <a:spcAft>
                  <a:spcPts val="600"/>
                </a:spcAft>
              </a:pPr>
              <a:t>16/08/2022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47FB18-5382-46DA-98D3-86D9B062AC13}"/>
              </a:ext>
            </a:extLst>
          </p:cNvPr>
          <p:cNvSpPr/>
          <p:nvPr/>
        </p:nvSpPr>
        <p:spPr>
          <a:xfrm>
            <a:off x="1" y="3686175"/>
            <a:ext cx="523875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Les valeurs des indices de Gini sont relativement constantes durant la période d’étude pour la plupart des pays choisis.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Sauf :</a:t>
            </a:r>
          </a:p>
          <a:p>
            <a:r>
              <a:rPr lang="fr-FR" dirty="0">
                <a:solidFill>
                  <a:schemeClr val="tx1"/>
                </a:solidFill>
              </a:rPr>
              <a:t> - </a:t>
            </a:r>
            <a:r>
              <a:rPr lang="fr-FR" dirty="0">
                <a:solidFill>
                  <a:srgbClr val="FF0000"/>
                </a:solidFill>
              </a:rPr>
              <a:t>Indonésie augmentation entre 2000 et 2015 </a:t>
            </a:r>
          </a:p>
          <a:p>
            <a:r>
              <a:rPr lang="fr-FR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rgbClr val="7030A0"/>
                </a:solidFill>
              </a:rPr>
              <a:t>Panama qui a un peu baissé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82EC473-4520-43F7-B9D7-C4E63AC2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310" y="1938814"/>
            <a:ext cx="5524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0E7743-F457-4BC4-B706-F83734E3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571624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Classement des pays en fonction de leur indice de Gini</a:t>
            </a:r>
            <a:br>
              <a:rPr lang="fr-FR" sz="28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fr-FR" sz="28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fr-FR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moyenne mondiale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51A58C-FCD3-447A-984C-C01C0C0A1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96808"/>
            <a:ext cx="5862320" cy="736282"/>
          </a:xfrm>
        </p:spPr>
        <p:txBody>
          <a:bodyPr>
            <a:normAutofit/>
          </a:bodyPr>
          <a:lstStyle/>
          <a:p>
            <a:r>
              <a:rPr lang="fr-FR" dirty="0"/>
              <a:t>Les 5 pays aux indices DE GINI les plus faibles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1B4FD9-9DF5-4BD1-9CB4-F3D8B6866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2135528"/>
            <a:ext cx="5862320" cy="736282"/>
          </a:xfrm>
        </p:spPr>
        <p:txBody>
          <a:bodyPr>
            <a:normAutofit/>
          </a:bodyPr>
          <a:lstStyle/>
          <a:p>
            <a:r>
              <a:rPr lang="fr-FR" dirty="0"/>
              <a:t>Les 5 pays aux indices DE GINI les plus Elevés</a:t>
            </a:r>
          </a:p>
          <a:p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DE2430D-9383-4CE3-976D-2353D4E7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C9646D-2F82-4FD6-98A1-C2A4C26D0529}" type="datetime1">
              <a:rPr lang="fr-FR" smtClean="0"/>
              <a:t>17/08/2022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6D02E6-2094-4D0C-9EDF-A8A38C55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695"/>
            <a:ext cx="5154309" cy="25178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29F183-C3B4-429B-A6EB-16338C1E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2400300"/>
            <a:ext cx="5953125" cy="27506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FD9042C-FAD9-48DF-91B8-553EB46C5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11" y="5211699"/>
            <a:ext cx="9859389" cy="9125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590232-10E8-4DAB-82D5-DAB4787D784C}"/>
              </a:ext>
            </a:extLst>
          </p:cNvPr>
          <p:cNvSpPr/>
          <p:nvPr/>
        </p:nvSpPr>
        <p:spPr>
          <a:xfrm>
            <a:off x="352425" y="2633090"/>
            <a:ext cx="885825" cy="24014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B4A4E5-4498-42DF-912F-6E36CA149A9B}"/>
              </a:ext>
            </a:extLst>
          </p:cNvPr>
          <p:cNvSpPr/>
          <p:nvPr/>
        </p:nvSpPr>
        <p:spPr>
          <a:xfrm>
            <a:off x="6515944" y="2633090"/>
            <a:ext cx="1265981" cy="24014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C5E03F66-9F20-40FE-8850-3DE1A2FF680F}"/>
              </a:ext>
            </a:extLst>
          </p:cNvPr>
          <p:cNvSpPr/>
          <p:nvPr/>
        </p:nvSpPr>
        <p:spPr>
          <a:xfrm>
            <a:off x="2801833" y="1314463"/>
            <a:ext cx="619125" cy="1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072B1-F5A8-4C41-B7DF-9F802BAF70EF}"/>
              </a:ext>
            </a:extLst>
          </p:cNvPr>
          <p:cNvSpPr/>
          <p:nvPr/>
        </p:nvSpPr>
        <p:spPr>
          <a:xfrm>
            <a:off x="3249309" y="1119854"/>
            <a:ext cx="1009650" cy="40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0,38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75A1A0F-882C-B91D-40F6-3D5AF71DBB88}"/>
              </a:ext>
            </a:extLst>
          </p:cNvPr>
          <p:cNvSpPr/>
          <p:nvPr/>
        </p:nvSpPr>
        <p:spPr>
          <a:xfrm>
            <a:off x="9816540" y="5508986"/>
            <a:ext cx="822960" cy="67604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7DF44C9-1145-06A3-FE1A-EB1817D27839}"/>
              </a:ext>
            </a:extLst>
          </p:cNvPr>
          <p:cNvSpPr/>
          <p:nvPr/>
        </p:nvSpPr>
        <p:spPr>
          <a:xfrm>
            <a:off x="1368114" y="5545076"/>
            <a:ext cx="863600" cy="6418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67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62000"/>
            <a:ext cx="10061171" cy="523875"/>
          </a:xfrm>
        </p:spPr>
        <p:txBody>
          <a:bodyPr rtlCol="0" anchor="ctr">
            <a:normAutofit fontScale="90000"/>
          </a:bodyPr>
          <a:lstStyle/>
          <a:p>
            <a:pPr lvl="0" rtl="0"/>
            <a:r>
              <a:rPr lang="fr" sz="4800" i="1" dirty="0">
                <a:solidFill>
                  <a:srgbClr val="FFFFFF"/>
                </a:solidFill>
              </a:rPr>
              <a:t>Sommaire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D1DDA24-D5BF-40A0-9E71-BEE6D4E8BD82}"/>
              </a:ext>
            </a:extLst>
          </p:cNvPr>
          <p:cNvSpPr txBox="1">
            <a:spLocks/>
          </p:cNvSpPr>
          <p:nvPr/>
        </p:nvSpPr>
        <p:spPr>
          <a:xfrm>
            <a:off x="1" y="1514475"/>
            <a:ext cx="12172949" cy="333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" sz="4800" i="1" dirty="0">
                <a:solidFill>
                  <a:schemeClr val="tx1"/>
                </a:solidFill>
              </a:rPr>
              <a:t>- Mise en situation</a:t>
            </a:r>
          </a:p>
          <a:p>
            <a:pPr>
              <a:lnSpc>
                <a:spcPct val="120000"/>
              </a:lnSpc>
            </a:pPr>
            <a:r>
              <a:rPr lang="fr" sz="4800" i="1" dirty="0">
                <a:solidFill>
                  <a:schemeClr val="tx1"/>
                </a:solidFill>
              </a:rPr>
              <a:t>- Présentation des sources des données</a:t>
            </a:r>
          </a:p>
          <a:p>
            <a:pPr>
              <a:lnSpc>
                <a:spcPct val="120000"/>
              </a:lnSpc>
            </a:pPr>
            <a:r>
              <a:rPr lang="fr-FR" sz="4800" i="1" dirty="0">
                <a:solidFill>
                  <a:schemeClr val="tx1"/>
                </a:solidFill>
              </a:rPr>
              <a:t>- Construction de la data pour l’analyse</a:t>
            </a:r>
          </a:p>
          <a:p>
            <a:pPr>
              <a:lnSpc>
                <a:spcPct val="120000"/>
              </a:lnSpc>
            </a:pPr>
            <a:r>
              <a:rPr lang="fr-FR" sz="4800" i="1" dirty="0">
                <a:solidFill>
                  <a:schemeClr val="tx1"/>
                </a:solidFill>
              </a:rPr>
              <a:t>- Diversité des pays : sélection (Kmeans) et analyse</a:t>
            </a:r>
          </a:p>
          <a:p>
            <a:pPr>
              <a:lnSpc>
                <a:spcPct val="120000"/>
              </a:lnSpc>
            </a:pPr>
            <a:r>
              <a:rPr lang="fr-FR" sz="4800" i="1" dirty="0">
                <a:solidFill>
                  <a:schemeClr val="tx1"/>
                </a:solidFill>
              </a:rPr>
              <a:t>- </a:t>
            </a:r>
            <a:r>
              <a:rPr lang="fr-FR" sz="4800" dirty="0">
                <a:solidFill>
                  <a:schemeClr val="tx1"/>
                </a:solidFill>
              </a:rPr>
              <a:t>Distribution et probabilité conditionnelle </a:t>
            </a:r>
            <a:r>
              <a:rPr lang="fr" sz="4800" i="1" dirty="0">
                <a:solidFill>
                  <a:schemeClr val="tx1"/>
                </a:solidFill>
              </a:rPr>
              <a:t>des revenus</a:t>
            </a:r>
          </a:p>
          <a:p>
            <a:pPr>
              <a:lnSpc>
                <a:spcPct val="120000"/>
              </a:lnSpc>
            </a:pPr>
            <a:r>
              <a:rPr lang="fr" sz="4800" i="1" dirty="0">
                <a:solidFill>
                  <a:schemeClr val="tx1"/>
                </a:solidFill>
              </a:rPr>
              <a:t>- Création des modèles ANOVA et Régression linéaire</a:t>
            </a:r>
          </a:p>
          <a:p>
            <a:pPr>
              <a:lnSpc>
                <a:spcPct val="120000"/>
              </a:lnSpc>
            </a:pPr>
            <a:r>
              <a:rPr lang="fr" sz="4800" i="1" dirty="0">
                <a:solidFill>
                  <a:schemeClr val="tx1"/>
                </a:solidFill>
              </a:rPr>
              <a:t>- Test sur le modèle sélectionné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0D9CBA-8463-4B80-B95B-7628EAC12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895600"/>
            <a:ext cx="4648200" cy="1291524"/>
          </a:xfrm>
        </p:spPr>
        <p:txBody>
          <a:bodyPr>
            <a:noAutofit/>
          </a:bodyPr>
          <a:lstStyle/>
          <a:p>
            <a:pPr algn="ctr"/>
            <a:r>
              <a:rPr lang="fr-FR" sz="3200" dirty="0">
                <a:solidFill>
                  <a:schemeClr val="tx1"/>
                </a:solidFill>
              </a:rPr>
              <a:t>Distribution et probabilité conditionnelle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A05CE9-5155-40AD-ACB6-B5EE4F60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39601"/>
            <a:ext cx="3517568" cy="365125"/>
          </a:xfrm>
        </p:spPr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514B7-5DE4-4ACE-A670-A22E04581379}"/>
              </a:ext>
            </a:extLst>
          </p:cNvPr>
          <p:cNvSpPr/>
          <p:nvPr/>
        </p:nvSpPr>
        <p:spPr>
          <a:xfrm>
            <a:off x="5184775" y="1333500"/>
            <a:ext cx="5949950" cy="749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solidFill>
                  <a:schemeClr val="bg1">
                    <a:lumMod val="50000"/>
                  </a:schemeClr>
                </a:solidFill>
              </a:rPr>
              <a:t>MISSION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9ECDD4-B52B-421F-A901-878AEACEF443}"/>
              </a:ext>
            </a:extLst>
          </p:cNvPr>
          <p:cNvSpPr/>
          <p:nvPr/>
        </p:nvSpPr>
        <p:spPr>
          <a:xfrm>
            <a:off x="9525" y="149224"/>
            <a:ext cx="4552949" cy="1558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000" u="sng" dirty="0">
                <a:solidFill>
                  <a:schemeClr val="bg1"/>
                </a:solidFill>
              </a:rPr>
              <a:t>Données disponibles</a:t>
            </a:r>
            <a:r>
              <a:rPr lang="fr-FR" sz="2000" dirty="0">
                <a:solidFill>
                  <a:schemeClr val="bg1"/>
                </a:solidFill>
              </a:rPr>
              <a:t>: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Moyenne de revenus des pays = mj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Indice de gini du pays=Gj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B148F9-D0BF-431E-BCD8-5B909C90EF7B}"/>
              </a:ext>
            </a:extLst>
          </p:cNvPr>
          <p:cNvSpPr/>
          <p:nvPr/>
        </p:nvSpPr>
        <p:spPr>
          <a:xfrm>
            <a:off x="-23813" y="2291649"/>
            <a:ext cx="4576764" cy="12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000" u="sng" dirty="0">
                <a:solidFill>
                  <a:schemeClr val="bg1"/>
                </a:solidFill>
              </a:rPr>
              <a:t>Données à rechercher</a:t>
            </a:r>
          </a:p>
          <a:p>
            <a:pPr algn="just"/>
            <a:r>
              <a:rPr lang="fr-FR" sz="2000" dirty="0">
                <a:solidFill>
                  <a:schemeClr val="bg1"/>
                </a:solidFill>
              </a:rPr>
              <a:t>Classe de revenus des parents de chaque individus (Ci_parent)=???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A03135-54C2-45B3-8879-EBE85E600652}"/>
              </a:ext>
            </a:extLst>
          </p:cNvPr>
          <p:cNvSpPr/>
          <p:nvPr/>
        </p:nvSpPr>
        <p:spPr>
          <a:xfrm>
            <a:off x="0" y="4448175"/>
            <a:ext cx="4657725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2000" dirty="0">
                <a:solidFill>
                  <a:schemeClr val="tx1"/>
                </a:solidFill>
              </a:rPr>
              <a:t>Le coefficient de corrélation </a:t>
            </a:r>
            <a:r>
              <a:rPr lang="fr-FR" sz="2000" dirty="0"/>
              <a:t>qui mesure la mobilité intergénérationnelle de revenus nous aidera à déterminer la classe des parents</a:t>
            </a:r>
          </a:p>
        </p:txBody>
      </p:sp>
    </p:spTree>
    <p:extLst>
      <p:ext uri="{BB962C8B-B14F-4D97-AF65-F5344CB8AC3E}">
        <p14:creationId xmlns:p14="http://schemas.microsoft.com/office/powerpoint/2010/main" val="345496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7853B-90EE-42F3-9194-B26FA2E0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99"/>
            <a:ext cx="4622799" cy="114401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Données sur  le Coefficient d’élasticité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B6666F-47BF-43D7-8C35-283A1734B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319082"/>
            <a:ext cx="4721991" cy="131635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/>
              <a:t>Une valeur manquante :</a:t>
            </a:r>
          </a:p>
          <a:p>
            <a:r>
              <a:rPr lang="fr-FR" dirty="0"/>
              <a:t>Nous la complèterons avec la moyenne des IGEincomes de son groupe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B247A8-49D4-40C9-AC7C-417FE815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501024-B8A0-4426-AC03-F0BD9C9D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3" y="67259"/>
            <a:ext cx="5249336" cy="31742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C1E109-DFDB-431C-98B0-15898DD1141A}"/>
              </a:ext>
            </a:extLst>
          </p:cNvPr>
          <p:cNvSpPr/>
          <p:nvPr/>
        </p:nvSpPr>
        <p:spPr>
          <a:xfrm>
            <a:off x="0" y="1466850"/>
            <a:ext cx="4622799" cy="642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Source Banque mondiale</a:t>
            </a:r>
            <a:endParaRPr lang="fr-FR" dirty="0"/>
          </a:p>
          <a:p>
            <a:pPr algn="ctr"/>
            <a:r>
              <a:rPr lang="fr-FR" dirty="0"/>
              <a:t>Base de  données: GDIM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8C581D-95EE-4D91-8C06-4001E2C26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91" y="2576512"/>
            <a:ext cx="5619750" cy="1704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2F1F8-6CE9-4371-A314-28770B410AA9}"/>
              </a:ext>
            </a:extLst>
          </p:cNvPr>
          <p:cNvSpPr/>
          <p:nvPr/>
        </p:nvSpPr>
        <p:spPr>
          <a:xfrm>
            <a:off x="0" y="2109216"/>
            <a:ext cx="4610100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 années différentes mais une seule renseigne des coefficients d’élasticité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D5468D9-C71A-4344-985A-819AED5A9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42" y="4800994"/>
            <a:ext cx="5415008" cy="17127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752D21-303C-43DC-BC32-EBDEA10DBFC1}"/>
              </a:ext>
            </a:extLst>
          </p:cNvPr>
          <p:cNvSpPr/>
          <p:nvPr/>
        </p:nvSpPr>
        <p:spPr>
          <a:xfrm>
            <a:off x="0" y="5200650"/>
            <a:ext cx="4667250" cy="913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Jointure à la table des données générale</a:t>
            </a:r>
          </a:p>
        </p:txBody>
      </p:sp>
    </p:spTree>
    <p:extLst>
      <p:ext uri="{BB962C8B-B14F-4D97-AF65-F5344CB8AC3E}">
        <p14:creationId xmlns:p14="http://schemas.microsoft.com/office/powerpoint/2010/main" val="105943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A3D6E-EF03-4D84-8A52-DD582F64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445"/>
            <a:ext cx="4612639" cy="1838131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Calcul de y_child pour une Pj donnée</a:t>
            </a:r>
            <a:br>
              <a:rPr lang="fr-FR" sz="17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fr-FR" sz="17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fr-FR" sz="1700" dirty="0">
                <a:solidFill>
                  <a:schemeClr val="bg1"/>
                </a:solidFill>
              </a:rPr>
              <a:t>Selon une loi normale nous avons généré y_child  et y_parent en nous basant sur la formule suivante :</a:t>
            </a:r>
            <a:br>
              <a:rPr lang="fr-FR" sz="1700" dirty="0">
                <a:solidFill>
                  <a:schemeClr val="bg1"/>
                </a:solidFill>
              </a:rPr>
            </a:br>
            <a:br>
              <a:rPr lang="fr-FR" sz="1700" dirty="0">
                <a:solidFill>
                  <a:schemeClr val="bg1"/>
                </a:solidFill>
              </a:rPr>
            </a:br>
            <a:r>
              <a:rPr lang="fr-FR" sz="1700" dirty="0">
                <a:solidFill>
                  <a:schemeClr val="bg1"/>
                </a:solidFill>
              </a:rPr>
              <a:t> </a:t>
            </a:r>
            <a:r>
              <a:rPr lang="fr-FR" sz="1800" dirty="0">
                <a:solidFill>
                  <a:schemeClr val="bg2"/>
                </a:solidFill>
              </a:rPr>
              <a:t>ln(Ychild) = </a:t>
            </a:r>
            <a:r>
              <a:rPr lang="el-GR" sz="1800" dirty="0">
                <a:solidFill>
                  <a:schemeClr val="bg2"/>
                </a:solidFill>
              </a:rPr>
              <a:t>α + </a:t>
            </a:r>
            <a:r>
              <a:rPr lang="fr-FR" sz="1800" dirty="0">
                <a:solidFill>
                  <a:schemeClr val="bg2"/>
                </a:solidFill>
              </a:rPr>
              <a:t>pj ln(Yparent) + </a:t>
            </a:r>
            <a:r>
              <a:rPr lang="el-GR" sz="1800" dirty="0">
                <a:solidFill>
                  <a:schemeClr val="bg2"/>
                </a:solidFill>
              </a:rPr>
              <a:t>ϵ</a:t>
            </a:r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71761DE-2C34-45A4-BAC6-C42E6BC01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928" y="4233487"/>
            <a:ext cx="4612639" cy="1047875"/>
          </a:xfrm>
        </p:spPr>
        <p:txBody>
          <a:bodyPr>
            <a:normAutofit/>
          </a:bodyPr>
          <a:lstStyle/>
          <a:p>
            <a:r>
              <a:rPr lang="fr-FR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Calcul des classes parents et enfants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E8CA97-DB01-40D7-B269-4063DE15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06805E-2744-4353-B797-84FF814F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13" y="33652"/>
            <a:ext cx="5543550" cy="20669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41B2D06-8272-49A4-9C59-B99C66BC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290" y="4439920"/>
            <a:ext cx="4229100" cy="23717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D90105-9A6C-42F5-814A-0E9CACB0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249" y="2880358"/>
            <a:ext cx="6968751" cy="16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10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5E541-0A07-450A-A551-01358F7D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55"/>
            <a:ext cx="4643119" cy="1876934"/>
          </a:xfrm>
        </p:spPr>
        <p:txBody>
          <a:bodyPr>
            <a:normAutofit/>
          </a:bodyPr>
          <a:lstStyle/>
          <a:p>
            <a:r>
              <a:rPr lang="fr-FR" sz="2800" dirty="0"/>
              <a:t>Impact du coefficient d’élasticité </a:t>
            </a:r>
            <a:br>
              <a:rPr lang="fr-FR" sz="2800" dirty="0"/>
            </a:br>
            <a:br>
              <a:rPr lang="fr-FR" sz="2800" dirty="0"/>
            </a:br>
            <a:r>
              <a:rPr lang="fr-FR" sz="2000" dirty="0"/>
              <a:t>sur la distribution conditionnelle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08E6606-4BA7-43AE-ABCB-42D465CC9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885441"/>
            <a:ext cx="4643119" cy="1611058"/>
          </a:xfrm>
        </p:spPr>
        <p:txBody>
          <a:bodyPr>
            <a:normAutofit/>
          </a:bodyPr>
          <a:lstStyle/>
          <a:p>
            <a:endParaRPr lang="fr-FR" sz="2400" dirty="0"/>
          </a:p>
          <a:p>
            <a:r>
              <a:rPr lang="fr-FR" sz="2400" dirty="0"/>
              <a:t>La valeur du Pj facilite ou non la mobilité intergénérationnelle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83EEF9-5AD6-48FB-99B4-A2804B8AB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3A3729-868C-4E4A-93AB-3F57439D3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19" y="40005"/>
            <a:ext cx="4427670" cy="3222116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9D0482FE-2602-4A2C-941D-8B648BCC3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14863"/>
              </p:ext>
            </p:extLst>
          </p:nvPr>
        </p:nvGraphicFramePr>
        <p:xfrm>
          <a:off x="8782050" y="800100"/>
          <a:ext cx="3676650" cy="1361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9523866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3755417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333655447"/>
                    </a:ext>
                  </a:extLst>
                </a:gridCol>
              </a:tblGrid>
              <a:tr h="630301">
                <a:tc>
                  <a:txBody>
                    <a:bodyPr/>
                    <a:lstStyle/>
                    <a:p>
                      <a:r>
                        <a:rPr lang="fr-FR" sz="1400" dirty="0" err="1"/>
                        <a:t>Classe_parent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Classe_enfant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probabilité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550358"/>
                  </a:ext>
                </a:extLst>
              </a:tr>
              <a:tr h="36017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00B0F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00B0F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00B0F0"/>
                          </a:solidFill>
                        </a:rPr>
                        <a:t>0,103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006418"/>
                  </a:ext>
                </a:extLst>
              </a:tr>
              <a:tr h="36017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0,075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780441"/>
                  </a:ext>
                </a:extLst>
              </a:tr>
            </a:tbl>
          </a:graphicData>
        </a:graphic>
      </p:graphicFrame>
      <p:sp>
        <p:nvSpPr>
          <p:cNvPr id="10" name="Ellipse 9">
            <a:extLst>
              <a:ext uri="{FF2B5EF4-FFF2-40B4-BE49-F238E27FC236}">
                <a16:creationId xmlns:a16="http://schemas.microsoft.com/office/drawing/2014/main" id="{EACE0BE0-DF07-441F-945A-3AC6044ABD22}"/>
              </a:ext>
            </a:extLst>
          </p:cNvPr>
          <p:cNvSpPr/>
          <p:nvPr/>
        </p:nvSpPr>
        <p:spPr>
          <a:xfrm>
            <a:off x="7210425" y="2161921"/>
            <a:ext cx="361949" cy="22478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89F40E4-E7EB-455E-B2AF-FD5E3B10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19" y="3456773"/>
            <a:ext cx="4237620" cy="300689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55DFEAB7-FA0A-45B4-8D7C-B9A5D382999B}"/>
              </a:ext>
            </a:extLst>
          </p:cNvPr>
          <p:cNvSpPr/>
          <p:nvPr/>
        </p:nvSpPr>
        <p:spPr>
          <a:xfrm>
            <a:off x="5476875" y="506730"/>
            <a:ext cx="325384" cy="217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3"/>
              </a:solidFill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42B112E-0A4B-4923-8DEE-2D83CB56667E}"/>
              </a:ext>
            </a:extLst>
          </p:cNvPr>
          <p:cNvSpPr/>
          <p:nvPr/>
        </p:nvSpPr>
        <p:spPr>
          <a:xfrm>
            <a:off x="7095808" y="4943074"/>
            <a:ext cx="333374" cy="30480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77C7E80-F53E-417D-BB0C-26D645D1C8AC}"/>
              </a:ext>
            </a:extLst>
          </p:cNvPr>
          <p:cNvSpPr/>
          <p:nvPr/>
        </p:nvSpPr>
        <p:spPr>
          <a:xfrm>
            <a:off x="5418561" y="4496499"/>
            <a:ext cx="367876" cy="313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Tableau 9">
            <a:extLst>
              <a:ext uri="{FF2B5EF4-FFF2-40B4-BE49-F238E27FC236}">
                <a16:creationId xmlns:a16="http://schemas.microsoft.com/office/drawing/2014/main" id="{9DB14ACB-F1E3-4E7A-91A0-681C6902C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686397"/>
              </p:ext>
            </p:extLst>
          </p:nvPr>
        </p:nvGraphicFramePr>
        <p:xfrm>
          <a:off x="8572500" y="4171950"/>
          <a:ext cx="3893821" cy="1291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95238661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37554174"/>
                    </a:ext>
                  </a:extLst>
                </a:gridCol>
                <a:gridCol w="1303021">
                  <a:extLst>
                    <a:ext uri="{9D8B030D-6E8A-4147-A177-3AD203B41FA5}">
                      <a16:colId xmlns:a16="http://schemas.microsoft.com/office/drawing/2014/main" val="2333655447"/>
                    </a:ext>
                  </a:extLst>
                </a:gridCol>
              </a:tblGrid>
              <a:tr h="560070">
                <a:tc>
                  <a:txBody>
                    <a:bodyPr/>
                    <a:lstStyle/>
                    <a:p>
                      <a:r>
                        <a:rPr lang="fr-FR" sz="1400" dirty="0" err="1"/>
                        <a:t>Classe_parent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Classe_enfant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probabilité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55035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00B0F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00B0F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00B0F0"/>
                          </a:solidFill>
                        </a:rPr>
                        <a:t>0,104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00641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0,103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78044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7ABF56A-93E0-4EF0-B5C7-0E753345AD16}"/>
              </a:ext>
            </a:extLst>
          </p:cNvPr>
          <p:cNvSpPr/>
          <p:nvPr/>
        </p:nvSpPr>
        <p:spPr>
          <a:xfrm>
            <a:off x="8715375" y="3590925"/>
            <a:ext cx="3429000" cy="502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0000"/>
                </a:solidFill>
              </a:rPr>
              <a:t>Probabilités mieux répartis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559A6-BD64-4ECE-9DC7-74506A1C6285}"/>
              </a:ext>
            </a:extLst>
          </p:cNvPr>
          <p:cNvSpPr/>
          <p:nvPr/>
        </p:nvSpPr>
        <p:spPr>
          <a:xfrm>
            <a:off x="8848725" y="188340"/>
            <a:ext cx="3276600" cy="497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Probabilités mal répartis</a:t>
            </a:r>
          </a:p>
        </p:txBody>
      </p:sp>
    </p:spTree>
    <p:extLst>
      <p:ext uri="{BB962C8B-B14F-4D97-AF65-F5344CB8AC3E}">
        <p14:creationId xmlns:p14="http://schemas.microsoft.com/office/powerpoint/2010/main" val="3626996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4951730-4106-49DE-A425-2B22D2A8D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931780-ACF6-4465-999D-28C7E529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344" y="724128"/>
            <a:ext cx="7441656" cy="321398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89322F0D-AD30-4A8F-A989-3CF4F1EA7C1D}"/>
              </a:ext>
            </a:extLst>
          </p:cNvPr>
          <p:cNvSpPr/>
          <p:nvPr/>
        </p:nvSpPr>
        <p:spPr>
          <a:xfrm>
            <a:off x="8218425" y="4810418"/>
            <a:ext cx="209550" cy="45720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5F7CD-07FF-4E77-BD87-5844540DAC6B}"/>
              </a:ext>
            </a:extLst>
          </p:cNvPr>
          <p:cNvSpPr/>
          <p:nvPr/>
        </p:nvSpPr>
        <p:spPr>
          <a:xfrm>
            <a:off x="5346638" y="5396490"/>
            <a:ext cx="5743575" cy="7926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0.103 * 500 = 51,5</a:t>
            </a:r>
          </a:p>
          <a:p>
            <a:pPr algn="ctr"/>
            <a:r>
              <a:rPr lang="fr-FR" dirty="0">
                <a:solidFill>
                  <a:srgbClr val="0070C0"/>
                </a:solidFill>
              </a:rPr>
              <a:t>Nous allons donc assigner aux enfants de classe 5 à 51,5 la classe parent 8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ED1853-CB92-41B7-9C61-E00E7DC83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719" y="4211331"/>
            <a:ext cx="5848350" cy="447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CA96EF-5D70-4633-82E0-A5FA2574B3D2}"/>
              </a:ext>
            </a:extLst>
          </p:cNvPr>
          <p:cNvSpPr/>
          <p:nvPr/>
        </p:nvSpPr>
        <p:spPr>
          <a:xfrm>
            <a:off x="0" y="0"/>
            <a:ext cx="12230100" cy="447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rPr>
              <a:t>Générons les classes parents après clonage des individus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04BDEE-A428-4662-B9DD-BE0B01C01138}"/>
              </a:ext>
            </a:extLst>
          </p:cNvPr>
          <p:cNvSpPr/>
          <p:nvPr/>
        </p:nvSpPr>
        <p:spPr>
          <a:xfrm>
            <a:off x="1" y="5065364"/>
            <a:ext cx="3552824" cy="1235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Nous avons complété les classes parents pour les individus générés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20FBE-DFC0-49C8-BB0D-2BB11042217B}"/>
              </a:ext>
            </a:extLst>
          </p:cNvPr>
          <p:cNvSpPr/>
          <p:nvPr/>
        </p:nvSpPr>
        <p:spPr>
          <a:xfrm>
            <a:off x="1" y="556892"/>
            <a:ext cx="3552824" cy="1235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Création d’un échantillons plus grand par clonage de notre échantillon initial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B70326B-BC0E-4AE0-A6CC-F72816AD1DC8}"/>
              </a:ext>
            </a:extLst>
          </p:cNvPr>
          <p:cNvCxnSpPr/>
          <p:nvPr/>
        </p:nvCxnSpPr>
        <p:spPr>
          <a:xfrm>
            <a:off x="1776413" y="3030056"/>
            <a:ext cx="0" cy="1628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2FBF65A2-FF65-4C9D-882A-22920D86A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1853"/>
            <a:ext cx="4348163" cy="8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13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AB62A58-E3D0-4F0A-92C0-F01F845F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06" y="1"/>
            <a:ext cx="3517567" cy="1819000"/>
          </a:xfrm>
        </p:spPr>
        <p:txBody>
          <a:bodyPr>
            <a:normAutofit fontScale="90000"/>
          </a:bodyPr>
          <a:lstStyle/>
          <a:p>
            <a:r>
              <a:rPr lang="fr-FR" dirty="0"/>
              <a:t>Expliquez les revenus en fonction d’autres variables</a:t>
            </a:r>
          </a:p>
        </p:txBody>
      </p:sp>
      <p:pic>
        <p:nvPicPr>
          <p:cNvPr id="1026" name="Picture 2" descr="Modèles de régression | Coursera">
            <a:extLst>
              <a:ext uri="{FF2B5EF4-FFF2-40B4-BE49-F238E27FC236}">
                <a16:creationId xmlns:a16="http://schemas.microsoft.com/office/drawing/2014/main" id="{8200D20E-4ADB-4148-9DD7-D9160E3F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77" y="0"/>
            <a:ext cx="7501823" cy="681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D9D986-7F4F-4DD9-8510-F0A589A08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6" y="930729"/>
            <a:ext cx="7456714" cy="888271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fr-FR" sz="4400" dirty="0"/>
              <a:t>      MISSION 4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2A78EA-285D-4A61-936F-602B6D32C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76199" y="3704465"/>
            <a:ext cx="4690176" cy="3107180"/>
          </a:xfrm>
        </p:spPr>
        <p:txBody>
          <a:bodyPr/>
          <a:lstStyle/>
          <a:p>
            <a:r>
              <a:rPr lang="fr-FR" dirty="0"/>
              <a:t>Méthodes: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Anova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Régression linéaire multiple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Régression linéaire logarithmique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Amélioration du modèle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9BFD77-68A1-472D-BE6F-DF5F562E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6A80E-235B-4F5C-BE1C-0F3BE4490856}"/>
              </a:ext>
            </a:extLst>
          </p:cNvPr>
          <p:cNvSpPr/>
          <p:nvPr/>
        </p:nvSpPr>
        <p:spPr>
          <a:xfrm>
            <a:off x="0" y="2198495"/>
            <a:ext cx="4690176" cy="859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Nous avons déjà nos variables explicatives le revenu moyen (mj) , l’indice de Gini (Gj) et la classe des parents (Ci_parent) </a:t>
            </a:r>
          </a:p>
        </p:txBody>
      </p:sp>
    </p:spTree>
    <p:extLst>
      <p:ext uri="{BB962C8B-B14F-4D97-AF65-F5344CB8AC3E}">
        <p14:creationId xmlns:p14="http://schemas.microsoft.com/office/powerpoint/2010/main" val="389781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ADD33A-B044-4EAF-87F5-CCA5186D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3D2DF-B5E3-4369-B615-39AB92A29274}"/>
              </a:ext>
            </a:extLst>
          </p:cNvPr>
          <p:cNvSpPr/>
          <p:nvPr/>
        </p:nvSpPr>
        <p:spPr>
          <a:xfrm>
            <a:off x="-1" y="0"/>
            <a:ext cx="412432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>
                <a:solidFill>
                  <a:schemeClr val="tx2"/>
                </a:solidFill>
              </a:rPr>
              <a:t>ANOVA </a:t>
            </a:r>
            <a:r>
              <a:rPr lang="fr-FR" sz="2800" dirty="0">
                <a:solidFill>
                  <a:schemeClr val="tx2"/>
                </a:solidFill>
              </a:rPr>
              <a:t>(1/3)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5258B8-6EAE-4DF7-804B-E9F07017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318" y="200025"/>
            <a:ext cx="5064671" cy="4100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7AAB4F-CDC2-4AEF-9188-F2A45939A421}"/>
              </a:ext>
            </a:extLst>
          </p:cNvPr>
          <p:cNvSpPr/>
          <p:nvPr/>
        </p:nvSpPr>
        <p:spPr>
          <a:xfrm>
            <a:off x="-1" y="1314450"/>
            <a:ext cx="4467226" cy="741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Nous avons analysé la variance des revenus en fonction du pays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D0370-EB70-4BF9-9902-E173A478DF30}"/>
              </a:ext>
            </a:extLst>
          </p:cNvPr>
          <p:cNvSpPr/>
          <p:nvPr/>
        </p:nvSpPr>
        <p:spPr>
          <a:xfrm>
            <a:off x="8972550" y="2762250"/>
            <a:ext cx="2286000" cy="2952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CDAA533-CB36-4209-B030-57FAD0AC896D}"/>
              </a:ext>
            </a:extLst>
          </p:cNvPr>
          <p:cNvCxnSpPr>
            <a:cxnSpLocks/>
          </p:cNvCxnSpPr>
          <p:nvPr/>
        </p:nvCxnSpPr>
        <p:spPr>
          <a:xfrm>
            <a:off x="8001000" y="1076325"/>
            <a:ext cx="1066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A21C16-91FF-44E8-84FB-A91667C5EBBF}"/>
              </a:ext>
            </a:extLst>
          </p:cNvPr>
          <p:cNvSpPr txBox="1"/>
          <p:nvPr/>
        </p:nvSpPr>
        <p:spPr>
          <a:xfrm>
            <a:off x="-2" y="2762250"/>
            <a:ext cx="50646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H0 :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3…= 0 =&gt; Le pays n’a pas d’influence sur le revenu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H1: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1≠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≠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3!= 0 =&gt; Le pays a une influence sur le revenu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P_Value = 0.0 &lt;&lt;&lt; alpha (5%) =&gt; Rejet de H0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pays a une influence sur le revenu</a:t>
            </a:r>
          </a:p>
        </p:txBody>
      </p:sp>
    </p:spTree>
    <p:extLst>
      <p:ext uri="{BB962C8B-B14F-4D97-AF65-F5344CB8AC3E}">
        <p14:creationId xmlns:p14="http://schemas.microsoft.com/office/powerpoint/2010/main" val="122823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393F02C-6875-491A-B46B-753AB01C8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AA52DD-BBF5-4E6B-BD20-DE6609ED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5" y="421833"/>
            <a:ext cx="5703671" cy="2009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1748BD-600F-4ACE-A8BC-19A5857585AE}"/>
              </a:ext>
            </a:extLst>
          </p:cNvPr>
          <p:cNvSpPr/>
          <p:nvPr/>
        </p:nvSpPr>
        <p:spPr>
          <a:xfrm>
            <a:off x="-1" y="0"/>
            <a:ext cx="412432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>
                <a:solidFill>
                  <a:schemeClr val="tx2"/>
                </a:solidFill>
              </a:rPr>
              <a:t>ANOVA </a:t>
            </a:r>
            <a:r>
              <a:rPr lang="fr-FR" sz="2800" dirty="0">
                <a:solidFill>
                  <a:schemeClr val="tx2"/>
                </a:solidFill>
              </a:rPr>
              <a:t>(2/3)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FD8F8F-DB02-46EE-9773-8C59BF007A3C}"/>
              </a:ext>
            </a:extLst>
          </p:cNvPr>
          <p:cNvSpPr/>
          <p:nvPr/>
        </p:nvSpPr>
        <p:spPr>
          <a:xfrm>
            <a:off x="4495800" y="3318977"/>
            <a:ext cx="4478676" cy="861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tx1"/>
                </a:solidFill>
              </a:rPr>
              <a:t>Variance expliquée  = SCE/(SCE+SCR)</a:t>
            </a:r>
          </a:p>
          <a:p>
            <a:pPr algn="ctr"/>
            <a:r>
              <a:rPr lang="fr-FR" sz="1800" dirty="0">
                <a:solidFill>
                  <a:schemeClr val="tx1"/>
                </a:solidFill>
              </a:rPr>
              <a:t>Variance expliquée par le pays  = 49,42 %</a:t>
            </a:r>
          </a:p>
          <a:p>
            <a:pPr algn="ctr"/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786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955A7A-F540-47B0-831D-10BC74CB7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2024380"/>
            <a:ext cx="4656772" cy="4185920"/>
          </a:xfrm>
        </p:spPr>
        <p:txBody>
          <a:bodyPr/>
          <a:lstStyle/>
          <a:p>
            <a:r>
              <a:rPr lang="fr-FR" dirty="0"/>
              <a:t>La distribution marginale des résidus semble symétrique</a:t>
            </a:r>
          </a:p>
          <a:p>
            <a:endParaRPr lang="fr-FR" dirty="0"/>
          </a:p>
          <a:p>
            <a:r>
              <a:rPr lang="fr-FR" dirty="0"/>
              <a:t>Avec une P_value &lt;&lt;&lt; 5 % au test de Kolmogorov-Smirnov on conclu que nos revenus ne suivent pas une distribution normale </a:t>
            </a:r>
          </a:p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110820-8B22-41FF-B947-D825D9DE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A62E30D-E482-4AD3-B8E6-84437F38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48" y="-91440"/>
            <a:ext cx="5127852" cy="41859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4B5AE17-CE70-447B-91A3-471D3FC6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5080167"/>
            <a:ext cx="7078027" cy="1366353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ECA78C47-44C4-4FE0-8962-18713AC3C233}"/>
              </a:ext>
            </a:extLst>
          </p:cNvPr>
          <p:cNvSpPr/>
          <p:nvPr/>
        </p:nvSpPr>
        <p:spPr>
          <a:xfrm>
            <a:off x="8839200" y="6107555"/>
            <a:ext cx="2895600" cy="4170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6F8872-5416-471E-A4B7-BB318F9EB098}"/>
              </a:ext>
            </a:extLst>
          </p:cNvPr>
          <p:cNvSpPr/>
          <p:nvPr/>
        </p:nvSpPr>
        <p:spPr>
          <a:xfrm>
            <a:off x="0" y="180975"/>
            <a:ext cx="45339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ANOVA </a:t>
            </a:r>
            <a:r>
              <a:rPr lang="fr-FR" sz="2800" dirty="0">
                <a:solidFill>
                  <a:schemeClr val="tx2"/>
                </a:solidFill>
              </a:rPr>
              <a:t>(2/3)</a:t>
            </a:r>
          </a:p>
        </p:txBody>
      </p:sp>
    </p:spTree>
    <p:extLst>
      <p:ext uri="{BB962C8B-B14F-4D97-AF65-F5344CB8AC3E}">
        <p14:creationId xmlns:p14="http://schemas.microsoft.com/office/powerpoint/2010/main" val="2095816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D3AB18-EA90-466E-84B6-7A1A49B1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C58072-204C-4F86-957B-C8B5DFC76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64" y="222124"/>
            <a:ext cx="6107555" cy="6107555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D711EFC-B606-4319-936B-7307EE7BDA17}"/>
              </a:ext>
            </a:extLst>
          </p:cNvPr>
          <p:cNvSpPr/>
          <p:nvPr/>
        </p:nvSpPr>
        <p:spPr>
          <a:xfrm rot="353523">
            <a:off x="7244080" y="568960"/>
            <a:ext cx="737870" cy="34791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D5D10C4-4647-478E-9485-9849A1598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1811" y="2224407"/>
            <a:ext cx="3517567" cy="3064505"/>
          </a:xfrm>
        </p:spPr>
        <p:txBody>
          <a:bodyPr/>
          <a:lstStyle/>
          <a:p>
            <a:r>
              <a:rPr lang="fr-FR" dirty="0"/>
              <a:t>Eloignement des points de la droite de Henry ce qui confirme que les résidus ne sont pas distribués normalement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A28A81-2D2F-41BF-8478-FD8A11A058C8}"/>
              </a:ext>
            </a:extLst>
          </p:cNvPr>
          <p:cNvSpPr/>
          <p:nvPr/>
        </p:nvSpPr>
        <p:spPr>
          <a:xfrm>
            <a:off x="191811" y="222124"/>
            <a:ext cx="4294464" cy="844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 d’adéquation à la loi normale</a:t>
            </a:r>
          </a:p>
          <a:p>
            <a:pPr algn="ctr"/>
            <a:r>
              <a:rPr lang="fr-FR" dirty="0"/>
              <a:t>Q-Q plot</a:t>
            </a:r>
          </a:p>
          <a:p>
            <a:pPr algn="ctr"/>
            <a:r>
              <a:rPr lang="fr-FR" dirty="0"/>
              <a:t>Droite de HENRY</a:t>
            </a:r>
          </a:p>
        </p:txBody>
      </p:sp>
    </p:spTree>
    <p:extLst>
      <p:ext uri="{BB962C8B-B14F-4D97-AF65-F5344CB8AC3E}">
        <p14:creationId xmlns:p14="http://schemas.microsoft.com/office/powerpoint/2010/main" val="350968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:a16="http://schemas.microsoft.com/office/drawing/2014/main" id="{B97339B4-4860-4CFE-9444-3919B209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0"/>
            <a:ext cx="6002436" cy="1879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Mise en situation</a:t>
            </a:r>
          </a:p>
        </p:txBody>
      </p:sp>
      <p:pic>
        <p:nvPicPr>
          <p:cNvPr id="1030" name="Picture 6" descr="Mise En Situation Images, Mise En Situation Transparent PNG, Free download">
            <a:extLst>
              <a:ext uri="{FF2B5EF4-FFF2-40B4-BE49-F238E27FC236}">
                <a16:creationId xmlns:a16="http://schemas.microsoft.com/office/drawing/2014/main" id="{5A30813D-75DB-4ACE-A68E-06CC514E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3" y="-19050"/>
            <a:ext cx="6063398" cy="635000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7" name="Content Placeholder 3">
            <a:extLst>
              <a:ext uri="{FF2B5EF4-FFF2-40B4-BE49-F238E27FC236}">
                <a16:creationId xmlns:a16="http://schemas.microsoft.com/office/drawing/2014/main" id="{46E19BE5-0238-4413-8A26-B3D39657C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1" y="1879600"/>
            <a:ext cx="6002019" cy="4470401"/>
          </a:xfrm>
        </p:spPr>
        <p:txBody>
          <a:bodyPr/>
          <a:lstStyle/>
          <a:p>
            <a:r>
              <a:rPr lang="en-US" dirty="0"/>
              <a:t>La banque souhaite cibler de nouveaux clients </a:t>
            </a:r>
            <a:r>
              <a:rPr lang="en-US" dirty="0" err="1"/>
              <a:t>potentiels</a:t>
            </a:r>
            <a:r>
              <a:rPr lang="en-US" dirty="0"/>
              <a:t> partout dans le monde en particulier les jeunes en âge d’ouvrir leur premier compte bancaire ceux-ci devront être  les plus susceptibles d’avoir de hauts revenus dans le futur.</a:t>
            </a:r>
          </a:p>
          <a:p>
            <a:endParaRPr lang="en-US" dirty="0"/>
          </a:p>
          <a:p>
            <a:r>
              <a:rPr lang="en-US" dirty="0"/>
              <a:t>Mission: Créer un modèle permettant de déterminer le revenu potentiel d’une personne.</a:t>
            </a:r>
          </a:p>
        </p:txBody>
      </p:sp>
      <p:sp>
        <p:nvSpPr>
          <p:cNvPr id="79" name="Date Placeholder 4">
            <a:extLst>
              <a:ext uri="{FF2B5EF4-FFF2-40B4-BE49-F238E27FC236}">
                <a16:creationId xmlns:a16="http://schemas.microsoft.com/office/drawing/2014/main" id="{DED68B7D-B034-44A4-938D-C13B4CE4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F810B38C-D4F5-42C2-967A-0B7FC97B2621}" type="datetime1">
              <a:rPr lang="fr-FR" smtClean="0"/>
              <a:pPr rtl="0">
                <a:spcAft>
                  <a:spcPts val="600"/>
                </a:spcAft>
              </a:pPr>
              <a:t>16/08/2022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70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EEC02B0-A4A6-4FE4-813F-2D6A5D86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C28EE-D5DF-40E8-B585-DBC2EBD8F642}"/>
              </a:ext>
            </a:extLst>
          </p:cNvPr>
          <p:cNvSpPr/>
          <p:nvPr/>
        </p:nvSpPr>
        <p:spPr>
          <a:xfrm>
            <a:off x="0" y="46989"/>
            <a:ext cx="4038600" cy="991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Régression linéaire </a:t>
            </a:r>
          </a:p>
          <a:p>
            <a:pPr algn="ctr"/>
            <a:r>
              <a:rPr lang="fr-FR" sz="2000" dirty="0"/>
              <a:t>Y = y_child</a:t>
            </a:r>
          </a:p>
          <a:p>
            <a:pPr algn="ctr"/>
            <a:r>
              <a:rPr lang="fr-FR" sz="2000" dirty="0"/>
              <a:t>X = mj , Gj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E7668C-A419-46BA-95EA-6A986483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76" y="-9525"/>
            <a:ext cx="7042924" cy="3762375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A99C9FDD-B939-4E20-9ACF-AAFF7CD3D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60902"/>
              </p:ext>
            </p:extLst>
          </p:nvPr>
        </p:nvGraphicFramePr>
        <p:xfrm>
          <a:off x="15937" y="4057651"/>
          <a:ext cx="4619625" cy="229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4219717978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155314298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1799455108"/>
                    </a:ext>
                  </a:extLst>
                </a:gridCol>
              </a:tblGrid>
              <a:tr h="68897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</a:t>
                      </a:r>
                    </a:p>
                    <a:p>
                      <a:r>
                        <a:rPr lang="fr-FR" dirty="0"/>
                        <a:t>mj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</a:t>
                      </a:r>
                    </a:p>
                    <a:p>
                      <a:r>
                        <a:rPr lang="fr-FR" dirty="0"/>
                        <a:t>Gj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92211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r>
                        <a:rPr lang="fr-FR" dirty="0"/>
                        <a:t>Variance expliquée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45.90 %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7.07e-32 %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4772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r>
                        <a:rPr lang="fr-FR" dirty="0"/>
                        <a:t>Variance totale expliquée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45.90 %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29866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B546033-143F-4B09-92EE-972A0AB1220F}"/>
              </a:ext>
            </a:extLst>
          </p:cNvPr>
          <p:cNvSpPr/>
          <p:nvPr/>
        </p:nvSpPr>
        <p:spPr>
          <a:xfrm>
            <a:off x="8667750" y="1103471"/>
            <a:ext cx="3524250" cy="2571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F4DF2-0EED-4763-9514-5CA0F18980D7}"/>
              </a:ext>
            </a:extLst>
          </p:cNvPr>
          <p:cNvSpPr/>
          <p:nvPr/>
        </p:nvSpPr>
        <p:spPr>
          <a:xfrm>
            <a:off x="8667750" y="1640523"/>
            <a:ext cx="3524250" cy="2571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027CC3-76E9-4F83-829C-C6BF0609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13" y="4486910"/>
            <a:ext cx="5305425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641459-8C82-4EA9-A4A7-96B45C56029C}"/>
              </a:ext>
            </a:extLst>
          </p:cNvPr>
          <p:cNvSpPr/>
          <p:nvPr/>
        </p:nvSpPr>
        <p:spPr>
          <a:xfrm>
            <a:off x="9839325" y="4562475"/>
            <a:ext cx="838200" cy="15049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DB167E-AAF9-40A8-A107-A0378EFBE412}"/>
              </a:ext>
            </a:extLst>
          </p:cNvPr>
          <p:cNvSpPr txBox="1"/>
          <p:nvPr/>
        </p:nvSpPr>
        <p:spPr>
          <a:xfrm>
            <a:off x="108392" y="1428750"/>
            <a:ext cx="448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+mj-lt"/>
              </a:rPr>
              <a:t>Adéquation du modèle à 49% des données</a:t>
            </a:r>
          </a:p>
        </p:txBody>
      </p:sp>
    </p:spTree>
    <p:extLst>
      <p:ext uri="{BB962C8B-B14F-4D97-AF65-F5344CB8AC3E}">
        <p14:creationId xmlns:p14="http://schemas.microsoft.com/office/powerpoint/2010/main" val="119363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7E1AB9C-59FE-4F30-AB23-843A2E58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353A56-85B4-416A-A187-05F8CA99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95" y="0"/>
            <a:ext cx="6525902" cy="3925570"/>
          </a:xfrm>
          <a:prstGeom prst="rect">
            <a:avLst/>
          </a:prstGeom>
        </p:spPr>
      </p:pic>
      <p:graphicFrame>
        <p:nvGraphicFramePr>
          <p:cNvPr id="6" name="Tableau 7">
            <a:extLst>
              <a:ext uri="{FF2B5EF4-FFF2-40B4-BE49-F238E27FC236}">
                <a16:creationId xmlns:a16="http://schemas.microsoft.com/office/drawing/2014/main" id="{87668AC7-095A-430E-9C59-37490BFD8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47751"/>
              </p:ext>
            </p:extLst>
          </p:nvPr>
        </p:nvGraphicFramePr>
        <p:xfrm>
          <a:off x="0" y="4200525"/>
          <a:ext cx="5010150" cy="2002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85">
                  <a:extLst>
                    <a:ext uri="{9D8B030D-6E8A-4147-A177-3AD203B41FA5}">
                      <a16:colId xmlns:a16="http://schemas.microsoft.com/office/drawing/2014/main" val="4219717978"/>
                    </a:ext>
                  </a:extLst>
                </a:gridCol>
                <a:gridCol w="1421715">
                  <a:extLst>
                    <a:ext uri="{9D8B030D-6E8A-4147-A177-3AD203B41FA5}">
                      <a16:colId xmlns:a16="http://schemas.microsoft.com/office/drawing/2014/main" val="155314298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1799455108"/>
                    </a:ext>
                  </a:extLst>
                </a:gridCol>
              </a:tblGrid>
              <a:tr h="46303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 </a:t>
                      </a:r>
                    </a:p>
                    <a:p>
                      <a:r>
                        <a:rPr lang="fr-FR" dirty="0"/>
                        <a:t>log_mj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Variable</a:t>
                      </a:r>
                    </a:p>
                    <a:p>
                      <a:r>
                        <a:rPr lang="fr-FR" dirty="0"/>
                        <a:t>Gj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592211"/>
                  </a:ext>
                </a:extLst>
              </a:tr>
              <a:tr h="523303">
                <a:tc>
                  <a:txBody>
                    <a:bodyPr/>
                    <a:lstStyle/>
                    <a:p>
                      <a:r>
                        <a:rPr lang="fr-FR" sz="2000" dirty="0"/>
                        <a:t>% Variance expliquée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68.63 %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1.16 %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4772"/>
                  </a:ext>
                </a:extLst>
              </a:tr>
              <a:tr h="661483">
                <a:tc>
                  <a:txBody>
                    <a:bodyPr/>
                    <a:lstStyle/>
                    <a:p>
                      <a:r>
                        <a:rPr lang="fr-FR" dirty="0"/>
                        <a:t>% Variance totale expliquée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69.79 %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29866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ECBE614-F0FB-48A5-952F-E1A4D93A99C1}"/>
              </a:ext>
            </a:extLst>
          </p:cNvPr>
          <p:cNvSpPr/>
          <p:nvPr/>
        </p:nvSpPr>
        <p:spPr>
          <a:xfrm>
            <a:off x="8890953" y="1667510"/>
            <a:ext cx="3320097" cy="2952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4A742-930B-46FA-AB8A-DC93207DDE25}"/>
              </a:ext>
            </a:extLst>
          </p:cNvPr>
          <p:cNvSpPr/>
          <p:nvPr/>
        </p:nvSpPr>
        <p:spPr>
          <a:xfrm>
            <a:off x="8858246" y="1046479"/>
            <a:ext cx="3320097" cy="2952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3108A-DDE7-43C5-AAA0-A1E972FC5E26}"/>
              </a:ext>
            </a:extLst>
          </p:cNvPr>
          <p:cNvSpPr/>
          <p:nvPr/>
        </p:nvSpPr>
        <p:spPr>
          <a:xfrm>
            <a:off x="0" y="46989"/>
            <a:ext cx="4038600" cy="991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Régression linéaire </a:t>
            </a:r>
          </a:p>
          <a:p>
            <a:pPr algn="ctr"/>
            <a:r>
              <a:rPr lang="fr-FR" sz="2000" dirty="0"/>
              <a:t>Y = log_y_child</a:t>
            </a:r>
          </a:p>
          <a:p>
            <a:pPr algn="ctr"/>
            <a:r>
              <a:rPr lang="fr-FR" sz="2000" dirty="0"/>
              <a:t>X = log_mj , Gj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B40036A-A6C4-408C-B9A2-F75BCA94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3" y="4673601"/>
            <a:ext cx="5534025" cy="1647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AADA63-D5DB-4286-AADB-0CFD96B3030D}"/>
              </a:ext>
            </a:extLst>
          </p:cNvPr>
          <p:cNvSpPr/>
          <p:nvPr/>
        </p:nvSpPr>
        <p:spPr>
          <a:xfrm>
            <a:off x="10391775" y="4673601"/>
            <a:ext cx="1162050" cy="16605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00DA129-C0E4-47C3-8CA0-ED827209280A}"/>
              </a:ext>
            </a:extLst>
          </p:cNvPr>
          <p:cNvSpPr txBox="1"/>
          <p:nvPr/>
        </p:nvSpPr>
        <p:spPr>
          <a:xfrm>
            <a:off x="108392" y="1428750"/>
            <a:ext cx="448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+mj-lt"/>
              </a:rPr>
              <a:t>Adéquation du modèle à 72,8 % des données</a:t>
            </a:r>
          </a:p>
        </p:txBody>
      </p:sp>
    </p:spTree>
    <p:extLst>
      <p:ext uri="{BB962C8B-B14F-4D97-AF65-F5344CB8AC3E}">
        <p14:creationId xmlns:p14="http://schemas.microsoft.com/office/powerpoint/2010/main" val="3861442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C232CE-FCB2-421A-95AA-5F96F255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F8C2B2-E7D4-4981-A809-DB0FC9D5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53" y="46037"/>
            <a:ext cx="6354755" cy="34944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98ECA4-5092-4B54-973F-DA4CB5BF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0062"/>
            <a:ext cx="5400675" cy="1895475"/>
          </a:xfrm>
          <a:prstGeom prst="rect">
            <a:avLst/>
          </a:prstGeom>
        </p:spPr>
      </p:pic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AF991069-BCC5-482A-B357-DEE1B7DA0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780622"/>
              </p:ext>
            </p:extLst>
          </p:nvPr>
        </p:nvGraphicFramePr>
        <p:xfrm>
          <a:off x="133350" y="4380546"/>
          <a:ext cx="445916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791">
                  <a:extLst>
                    <a:ext uri="{9D8B030D-6E8A-4147-A177-3AD203B41FA5}">
                      <a16:colId xmlns:a16="http://schemas.microsoft.com/office/drawing/2014/main" val="366718088"/>
                    </a:ext>
                  </a:extLst>
                </a:gridCol>
                <a:gridCol w="1114791">
                  <a:extLst>
                    <a:ext uri="{9D8B030D-6E8A-4147-A177-3AD203B41FA5}">
                      <a16:colId xmlns:a16="http://schemas.microsoft.com/office/drawing/2014/main" val="3467044649"/>
                    </a:ext>
                  </a:extLst>
                </a:gridCol>
                <a:gridCol w="1114791">
                  <a:extLst>
                    <a:ext uri="{9D8B030D-6E8A-4147-A177-3AD203B41FA5}">
                      <a16:colId xmlns:a16="http://schemas.microsoft.com/office/drawing/2014/main" val="3632865490"/>
                    </a:ext>
                  </a:extLst>
                </a:gridCol>
                <a:gridCol w="1114791">
                  <a:extLst>
                    <a:ext uri="{9D8B030D-6E8A-4147-A177-3AD203B41FA5}">
                      <a16:colId xmlns:a16="http://schemas.microsoft.com/office/drawing/2014/main" val="684216332"/>
                    </a:ext>
                  </a:extLst>
                </a:gridCol>
              </a:tblGrid>
              <a:tr h="3614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Ci_parent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503859"/>
                  </a:ext>
                </a:extLst>
              </a:tr>
              <a:tr h="903665">
                <a:tc>
                  <a:txBody>
                    <a:bodyPr/>
                    <a:lstStyle/>
                    <a:p>
                      <a:r>
                        <a:rPr lang="fr-FR" dirty="0"/>
                        <a:t>Variance expliquée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45.89 %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7.07e-32 %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6.12 %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25343"/>
                  </a:ext>
                </a:extLst>
              </a:tr>
              <a:tr h="632566">
                <a:tc>
                  <a:txBody>
                    <a:bodyPr/>
                    <a:lstStyle/>
                    <a:p>
                      <a:r>
                        <a:rPr lang="fr-FR" dirty="0"/>
                        <a:t>Variance total 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52 %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2722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FDD4B8-D7E4-4141-B91A-5BAE916BBE93}"/>
              </a:ext>
            </a:extLst>
          </p:cNvPr>
          <p:cNvSpPr/>
          <p:nvPr/>
        </p:nvSpPr>
        <p:spPr>
          <a:xfrm>
            <a:off x="8858250" y="1428750"/>
            <a:ext cx="3076575" cy="2286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48D40E-4202-4107-AE35-BA41458305B7}"/>
              </a:ext>
            </a:extLst>
          </p:cNvPr>
          <p:cNvSpPr txBox="1"/>
          <p:nvPr/>
        </p:nvSpPr>
        <p:spPr>
          <a:xfrm>
            <a:off x="108392" y="1428750"/>
            <a:ext cx="448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+mj-lt"/>
              </a:rPr>
              <a:t>Adéquation du modèle à 52 % des données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4ACDEB-F745-4AD3-B0DB-7348CBA1C43A}"/>
              </a:ext>
            </a:extLst>
          </p:cNvPr>
          <p:cNvSpPr/>
          <p:nvPr/>
        </p:nvSpPr>
        <p:spPr>
          <a:xfrm>
            <a:off x="0" y="46989"/>
            <a:ext cx="4038600" cy="99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Régression linéaire </a:t>
            </a:r>
          </a:p>
          <a:p>
            <a:pPr algn="ctr"/>
            <a:r>
              <a:rPr lang="fr-FR" sz="2000" dirty="0"/>
              <a:t>Y = y_child</a:t>
            </a:r>
          </a:p>
          <a:p>
            <a:pPr algn="ctr"/>
            <a:r>
              <a:rPr lang="fr-FR" sz="2000" dirty="0"/>
              <a:t>                  X = mj , Gj , Ci_parent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A49049-1B7E-44F1-9998-C383E23C8964}"/>
              </a:ext>
            </a:extLst>
          </p:cNvPr>
          <p:cNvSpPr/>
          <p:nvPr/>
        </p:nvSpPr>
        <p:spPr>
          <a:xfrm>
            <a:off x="8858250" y="2114550"/>
            <a:ext cx="3225358" cy="2286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81F698-6D4B-4487-AF27-FDD8A99A50BE}"/>
              </a:ext>
            </a:extLst>
          </p:cNvPr>
          <p:cNvSpPr/>
          <p:nvPr/>
        </p:nvSpPr>
        <p:spPr>
          <a:xfrm>
            <a:off x="10734675" y="4310062"/>
            <a:ext cx="762000" cy="18954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27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87425E5-E89C-473C-8227-32FF6EA6C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550004-AE04-4CA3-9576-D9F5AC19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40" y="223520"/>
            <a:ext cx="7520940" cy="24003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E5DF5D-D2E1-441D-B136-AB2A9005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51" y="3459004"/>
            <a:ext cx="5543550" cy="2152650"/>
          </a:xfrm>
          <a:prstGeom prst="rect">
            <a:avLst/>
          </a:prstGeom>
        </p:spPr>
      </p:pic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2D4CC1B2-DE8F-4472-978F-EE9AD01B4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14953"/>
              </p:ext>
            </p:extLst>
          </p:nvPr>
        </p:nvGraphicFramePr>
        <p:xfrm>
          <a:off x="128076" y="3878261"/>
          <a:ext cx="4459164" cy="1909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791">
                  <a:extLst>
                    <a:ext uri="{9D8B030D-6E8A-4147-A177-3AD203B41FA5}">
                      <a16:colId xmlns:a16="http://schemas.microsoft.com/office/drawing/2014/main" val="366718088"/>
                    </a:ext>
                  </a:extLst>
                </a:gridCol>
                <a:gridCol w="1114791">
                  <a:extLst>
                    <a:ext uri="{9D8B030D-6E8A-4147-A177-3AD203B41FA5}">
                      <a16:colId xmlns:a16="http://schemas.microsoft.com/office/drawing/2014/main" val="3467044649"/>
                    </a:ext>
                  </a:extLst>
                </a:gridCol>
                <a:gridCol w="1114791">
                  <a:extLst>
                    <a:ext uri="{9D8B030D-6E8A-4147-A177-3AD203B41FA5}">
                      <a16:colId xmlns:a16="http://schemas.microsoft.com/office/drawing/2014/main" val="3632865490"/>
                    </a:ext>
                  </a:extLst>
                </a:gridCol>
                <a:gridCol w="1114791">
                  <a:extLst>
                    <a:ext uri="{9D8B030D-6E8A-4147-A177-3AD203B41FA5}">
                      <a16:colId xmlns:a16="http://schemas.microsoft.com/office/drawing/2014/main" val="684216332"/>
                    </a:ext>
                  </a:extLst>
                </a:gridCol>
              </a:tblGrid>
              <a:tr h="3614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Log_mj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Ci_parent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503859"/>
                  </a:ext>
                </a:extLst>
              </a:tr>
              <a:tr h="903665">
                <a:tc>
                  <a:txBody>
                    <a:bodyPr/>
                    <a:lstStyle/>
                    <a:p>
                      <a:r>
                        <a:rPr lang="fr-FR" dirty="0"/>
                        <a:t>Variance expliquée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68.63 %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1.16 %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6.12 %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25343"/>
                  </a:ext>
                </a:extLst>
              </a:tr>
              <a:tr h="632566">
                <a:tc>
                  <a:txBody>
                    <a:bodyPr/>
                    <a:lstStyle/>
                    <a:p>
                      <a:r>
                        <a:rPr lang="fr-FR" dirty="0"/>
                        <a:t>Variance total 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76,01 %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42722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96A3843-7BC6-4DA9-BD61-677741F2ED36}"/>
              </a:ext>
            </a:extLst>
          </p:cNvPr>
          <p:cNvSpPr/>
          <p:nvPr/>
        </p:nvSpPr>
        <p:spPr>
          <a:xfrm>
            <a:off x="0" y="46989"/>
            <a:ext cx="4038600" cy="991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Régression linéaire </a:t>
            </a:r>
          </a:p>
          <a:p>
            <a:pPr algn="ctr"/>
            <a:r>
              <a:rPr lang="fr-FR" sz="2000" dirty="0"/>
              <a:t>Y = log_y_child</a:t>
            </a:r>
          </a:p>
          <a:p>
            <a:pPr algn="ctr"/>
            <a:r>
              <a:rPr lang="fr-FR" sz="2000" dirty="0"/>
              <a:t>                 X = log_mj , Gj , Ci_parent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877EB-E169-4B20-A45E-4F3D655B846D}"/>
              </a:ext>
            </a:extLst>
          </p:cNvPr>
          <p:cNvSpPr/>
          <p:nvPr/>
        </p:nvSpPr>
        <p:spPr>
          <a:xfrm>
            <a:off x="7686675" y="1057275"/>
            <a:ext cx="3200400" cy="18907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EE036-F47F-4DD8-8517-3BD67C265025}"/>
              </a:ext>
            </a:extLst>
          </p:cNvPr>
          <p:cNvSpPr/>
          <p:nvPr/>
        </p:nvSpPr>
        <p:spPr>
          <a:xfrm>
            <a:off x="7686675" y="1428750"/>
            <a:ext cx="3200400" cy="3333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7648D-9296-48A9-8CE8-022E6EABA8E7}"/>
              </a:ext>
            </a:extLst>
          </p:cNvPr>
          <p:cNvSpPr/>
          <p:nvPr/>
        </p:nvSpPr>
        <p:spPr>
          <a:xfrm rot="16200000">
            <a:off x="9535488" y="4161459"/>
            <a:ext cx="1743075" cy="7925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7826BB-15ED-470C-8CA3-423E3F4D8936}"/>
              </a:ext>
            </a:extLst>
          </p:cNvPr>
          <p:cNvSpPr/>
          <p:nvPr/>
        </p:nvSpPr>
        <p:spPr>
          <a:xfrm>
            <a:off x="0" y="1428751"/>
            <a:ext cx="4000500" cy="1038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Bon ajustement du modèle </a:t>
            </a:r>
          </a:p>
          <a:p>
            <a:pPr algn="ctr"/>
            <a:r>
              <a:rPr lang="fr-FR" dirty="0">
                <a:solidFill>
                  <a:srgbClr val="00B0F0"/>
                </a:solidFill>
                <a:latin typeface="+mj-lt"/>
              </a:rPr>
              <a:t>Adéquation du modèle à 78, 3 % des données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136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A92DBA-E62B-4FE4-A246-38413A503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875" y="2638425"/>
            <a:ext cx="5958078" cy="2371725"/>
          </a:xfrm>
        </p:spPr>
        <p:txBody>
          <a:bodyPr>
            <a:normAutofit/>
          </a:bodyPr>
          <a:lstStyle/>
          <a:p>
            <a:r>
              <a:rPr lang="fr-FR" sz="4000" dirty="0"/>
              <a:t>TESTS STATISTIQUES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9E09B2-162C-4E57-A266-2D4A738C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0941F4-931D-4644-B1DE-D3D09F7FF0D3}"/>
              </a:ext>
            </a:extLst>
          </p:cNvPr>
          <p:cNvSpPr txBox="1"/>
          <p:nvPr/>
        </p:nvSpPr>
        <p:spPr>
          <a:xfrm>
            <a:off x="1" y="2332494"/>
            <a:ext cx="46297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Les meilleures modèles étant ceux qui intègrent les variables transformées, nous réaliserons des tests statistiques pour évaluer leur performance.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714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6F44F32-D6C9-4F65-956D-0BF63515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CEF5BF-1A69-44CF-819F-4CAF9C7C1E2E}"/>
              </a:ext>
            </a:extLst>
          </p:cNvPr>
          <p:cNvSpPr/>
          <p:nvPr/>
        </p:nvSpPr>
        <p:spPr>
          <a:xfrm>
            <a:off x="1381124" y="5095081"/>
            <a:ext cx="8058151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rgbClr val="FF0000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Tous les coefficients sont &lt; 10 : </a:t>
            </a:r>
            <a:r>
              <a:rPr lang="fr-FR" sz="2400" dirty="0">
                <a:solidFill>
                  <a:srgbClr val="FF0000"/>
                </a:solidFill>
              </a:rPr>
              <a:t>Pas de colinéarité des variables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8C9937-48DB-4127-AC18-46E5B31A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2799557"/>
            <a:ext cx="10334625" cy="13620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145898A-8C29-4880-B558-617C4826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239044"/>
            <a:ext cx="8477250" cy="14573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6D57AA1-AB7C-48A1-8C0D-2E00B1579BE6}"/>
              </a:ext>
            </a:extLst>
          </p:cNvPr>
          <p:cNvSpPr txBox="1"/>
          <p:nvPr/>
        </p:nvSpPr>
        <p:spPr>
          <a:xfrm>
            <a:off x="2933700" y="276225"/>
            <a:ext cx="524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Testons la colinéarité des variables</a:t>
            </a:r>
          </a:p>
        </p:txBody>
      </p:sp>
    </p:spTree>
    <p:extLst>
      <p:ext uri="{BB962C8B-B14F-4D97-AF65-F5344CB8AC3E}">
        <p14:creationId xmlns:p14="http://schemas.microsoft.com/office/powerpoint/2010/main" val="3358800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B9B1B-F424-415F-AFD5-3956B639E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6355"/>
            <a:ext cx="4648200" cy="1496695"/>
          </a:xfrm>
        </p:spPr>
        <p:txBody>
          <a:bodyPr>
            <a:normAutofit/>
          </a:bodyPr>
          <a:lstStyle/>
          <a:p>
            <a:r>
              <a:rPr lang="fr-FR" sz="3200" dirty="0"/>
              <a:t>Hétéroscédasticité des résidus</a:t>
            </a:r>
            <a:br>
              <a:rPr lang="fr-FR" sz="3600" dirty="0"/>
            </a:b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 de </a:t>
            </a:r>
            <a:r>
              <a:rPr lang="fr-FR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Breush</a:t>
            </a:r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Pagan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1DAD6F-E400-49CC-8942-2C074ABE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2066926"/>
            <a:ext cx="4648200" cy="40406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fr-FR" dirty="0"/>
              <a:t>H0: Homoscédasticité des résidus</a:t>
            </a:r>
          </a:p>
          <a:p>
            <a:pPr>
              <a:lnSpc>
                <a:spcPct val="100000"/>
              </a:lnSpc>
            </a:pPr>
            <a:r>
              <a:rPr lang="fr-FR" dirty="0"/>
              <a:t>H1: Hétéroscédasticité des résidus</a:t>
            </a:r>
          </a:p>
          <a:p>
            <a:endParaRPr lang="fr-FR" dirty="0"/>
          </a:p>
          <a:p>
            <a:r>
              <a:rPr lang="fr-FR" dirty="0"/>
              <a:t>P_value &lt;&lt;&lt;alpha (5 %)</a:t>
            </a:r>
          </a:p>
          <a:p>
            <a:r>
              <a:rPr lang="fr-FR" dirty="0"/>
              <a:t>Rejet de H0.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solidFill>
                  <a:schemeClr val="accent3"/>
                </a:solidFill>
              </a:rPr>
              <a:t>Hétéroscédasticité des résidus</a:t>
            </a:r>
          </a:p>
          <a:p>
            <a:r>
              <a:rPr lang="fr-FR" dirty="0"/>
              <a:t>Les variables de nos modèles expliquent la variance observée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7227EC6-86AD-4656-B6CE-7113271B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675926-A70C-4D3A-B409-A7DDDD51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812" y="914401"/>
            <a:ext cx="7077075" cy="106104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7E53F80-A6AD-478E-9356-C87C0102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3899757"/>
            <a:ext cx="7405686" cy="787335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204A14C-233A-4020-AB48-6E5CEFEB592A}"/>
              </a:ext>
            </a:extLst>
          </p:cNvPr>
          <p:cNvSpPr/>
          <p:nvPr/>
        </p:nvSpPr>
        <p:spPr>
          <a:xfrm>
            <a:off x="6743700" y="1537297"/>
            <a:ext cx="1733550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50FA3A1-F10E-4F52-821C-866AA214BD50}"/>
              </a:ext>
            </a:extLst>
          </p:cNvPr>
          <p:cNvSpPr/>
          <p:nvPr/>
        </p:nvSpPr>
        <p:spPr>
          <a:xfrm>
            <a:off x="6562725" y="4248942"/>
            <a:ext cx="361950" cy="438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503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6A97E5-4BDA-45DF-A871-3A5F591E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F732CA-63A1-4216-9B5E-7AE9E5A8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16" y="3429000"/>
            <a:ext cx="9091859" cy="148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092956D-EDCF-4812-B621-3BE5BA5A766B}"/>
              </a:ext>
            </a:extLst>
          </p:cNvPr>
          <p:cNvSpPr txBox="1"/>
          <p:nvPr/>
        </p:nvSpPr>
        <p:spPr>
          <a:xfrm>
            <a:off x="3779520" y="254000"/>
            <a:ext cx="49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Testons la normalité des résidus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1CD36E-68D2-4261-9CCA-7DEF4ED04343}"/>
              </a:ext>
            </a:extLst>
          </p:cNvPr>
          <p:cNvSpPr txBox="1"/>
          <p:nvPr/>
        </p:nvSpPr>
        <p:spPr>
          <a:xfrm>
            <a:off x="1564640" y="5709920"/>
            <a:ext cx="866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Les résidus ne sont pas distribués normalement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068EB54-B04B-43DD-B117-C4B7D046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6" y="1224315"/>
            <a:ext cx="8991600" cy="16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0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899C654-5495-4AD2-8542-686BFC45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A0D5AB-AFCD-4735-AFAC-5DA36AA646B9}"/>
              </a:ext>
            </a:extLst>
          </p:cNvPr>
          <p:cNvSpPr txBox="1"/>
          <p:nvPr/>
        </p:nvSpPr>
        <p:spPr>
          <a:xfrm>
            <a:off x="1743075" y="428625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Influence de la transformation logarithmique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74785E-C137-4601-A2DB-F5FF3308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112"/>
            <a:ext cx="5962650" cy="3533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D8850C7-5F0F-4E46-9AB8-8A389E47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720" y="1865279"/>
            <a:ext cx="5331460" cy="31274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166233-AFA9-487E-A512-689FA7207F0D}"/>
              </a:ext>
            </a:extLst>
          </p:cNvPr>
          <p:cNvSpPr txBox="1"/>
          <p:nvPr/>
        </p:nvSpPr>
        <p:spPr>
          <a:xfrm>
            <a:off x="1889760" y="5730240"/>
            <a:ext cx="810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Rapprochement des valeurs extrêmes </a:t>
            </a:r>
            <a:r>
              <a:rPr lang="fr-FR" dirty="0"/>
              <a:t>: Distribution moins étendue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A4ADC1-83DD-412D-8046-EDF02C3C83B6}"/>
              </a:ext>
            </a:extLst>
          </p:cNvPr>
          <p:cNvSpPr txBox="1"/>
          <p:nvPr/>
        </p:nvSpPr>
        <p:spPr>
          <a:xfrm>
            <a:off x="7315338" y="1337280"/>
            <a:ext cx="43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Après transformation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58118A-F07B-49E8-B0C5-1C4D7A5DC867}"/>
              </a:ext>
            </a:extLst>
          </p:cNvPr>
          <p:cNvSpPr txBox="1"/>
          <p:nvPr/>
        </p:nvSpPr>
        <p:spPr>
          <a:xfrm>
            <a:off x="2305050" y="1333347"/>
            <a:ext cx="43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253759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EE4D0-83F8-4225-BF0C-37508B66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A2B144-D911-4B50-A73E-6C2C82CE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FC28BD-FE69-4D71-824D-D8EEA328ADE4}"/>
              </a:ext>
            </a:extLst>
          </p:cNvPr>
          <p:cNvSpPr txBox="1"/>
          <p:nvPr/>
        </p:nvSpPr>
        <p:spPr>
          <a:xfrm>
            <a:off x="781049" y="2238375"/>
            <a:ext cx="10277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Notre modèle amélioré par les variables revenu logarithmique de l’enfant, revenu moyen en logarithme, indice de Gini et classe parent est le modèle le plus performant car explique 78 % de la variance.</a:t>
            </a:r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Par ailleurs , ce dernier pourrait être amélioré en intégrant d’autre facteur dans la mesure où nous avons besoin d’avoir un niveau de confiance plus élevé.</a:t>
            </a:r>
          </a:p>
        </p:txBody>
      </p:sp>
    </p:spTree>
    <p:extLst>
      <p:ext uri="{BB962C8B-B14F-4D97-AF65-F5344CB8AC3E}">
        <p14:creationId xmlns:p14="http://schemas.microsoft.com/office/powerpoint/2010/main" val="364751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ase De Données Banque d'images et photos libres de droit - iStock">
            <a:extLst>
              <a:ext uri="{FF2B5EF4-FFF2-40B4-BE49-F238E27FC236}">
                <a16:creationId xmlns:a16="http://schemas.microsoft.com/office/drawing/2014/main" id="{0B0E06D8-CC4C-4142-A9CE-C3CA2AD43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9457" y="1563243"/>
            <a:ext cx="5294757" cy="52947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6ED6F2-2407-4C41-984D-F90116A0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97361A-7C50-452A-9761-2F2CCDC29838}" type="datetime1">
              <a:rPr lang="fr-FR" smtClean="0"/>
              <a:pPr>
                <a:spcAft>
                  <a:spcPts val="600"/>
                </a:spcAft>
              </a:pPr>
              <a:t>16/08/2022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F18C3E-1EEE-4571-8004-C684DF1E64FD}"/>
              </a:ext>
            </a:extLst>
          </p:cNvPr>
          <p:cNvSpPr/>
          <p:nvPr/>
        </p:nvSpPr>
        <p:spPr>
          <a:xfrm>
            <a:off x="5313680" y="786384"/>
            <a:ext cx="5830570" cy="1242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fr" sz="3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MISSION 1</a:t>
            </a:r>
            <a:endParaRPr lang="fr" sz="3600" kern="12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FF921-ECFC-4BA6-92E1-542300B89E89}"/>
              </a:ext>
            </a:extLst>
          </p:cNvPr>
          <p:cNvSpPr txBox="1"/>
          <p:nvPr/>
        </p:nvSpPr>
        <p:spPr>
          <a:xfrm>
            <a:off x="0" y="1650139"/>
            <a:ext cx="4610100" cy="4029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fr" sz="2400" dirty="0">
                <a:solidFill>
                  <a:srgbClr val="FFFFFF"/>
                </a:solidFill>
              </a:rPr>
              <a:t>Présentation des datasets et leur source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fr" sz="2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fr-FR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</a:t>
            </a:r>
            <a:r>
              <a:rPr lang="fr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etoyage des base</a:t>
            </a:r>
            <a:r>
              <a:rPr lang="fr" sz="2400" dirty="0">
                <a:solidFill>
                  <a:srgbClr val="FFFFFF"/>
                </a:solidFill>
              </a:rPr>
              <a:t>s de données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fr" sz="2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fr-FR" sz="2400" dirty="0">
                <a:solidFill>
                  <a:srgbClr val="FFFFFF"/>
                </a:solidFill>
              </a:rPr>
              <a:t>J</a:t>
            </a:r>
            <a:r>
              <a:rPr lang="fr" sz="2400" dirty="0">
                <a:solidFill>
                  <a:srgbClr val="FFFFFF"/>
                </a:solidFill>
              </a:rPr>
              <a:t>ointure de nos données pour la contruction du dataset de notre analyse</a:t>
            </a:r>
          </a:p>
        </p:txBody>
      </p:sp>
    </p:spTree>
    <p:extLst>
      <p:ext uri="{BB962C8B-B14F-4D97-AF65-F5344CB8AC3E}">
        <p14:creationId xmlns:p14="http://schemas.microsoft.com/office/powerpoint/2010/main" val="67555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E56DAB-9901-496F-8CA2-62ABB8F37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1749" y="664369"/>
            <a:ext cx="6292851" cy="1733917"/>
          </a:xfr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42A3FF-03AB-484D-AD5C-1736E6D6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037263-2D2B-455E-93AF-32E5D4CB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914332"/>
            <a:ext cx="4876800" cy="3714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F68AD6-2D35-4160-9632-A064D63E9900}"/>
              </a:ext>
            </a:extLst>
          </p:cNvPr>
          <p:cNvSpPr/>
          <p:nvPr/>
        </p:nvSpPr>
        <p:spPr>
          <a:xfrm>
            <a:off x="-13589" y="0"/>
            <a:ext cx="4636389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La WORLD INCOME DISTRIBUTION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E6EE2B1-9ED2-4512-B986-33D3CFD04E82}"/>
              </a:ext>
            </a:extLst>
          </p:cNvPr>
          <p:cNvSpPr/>
          <p:nvPr/>
        </p:nvSpPr>
        <p:spPr>
          <a:xfrm>
            <a:off x="5384800" y="5689600"/>
            <a:ext cx="2873374" cy="5040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0C92106-5BDC-469B-B675-CF6746BC714F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4622800" y="5949243"/>
            <a:ext cx="762000" cy="153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A8377F6-2E02-4FE9-9423-335EE92B4461}"/>
              </a:ext>
            </a:extLst>
          </p:cNvPr>
          <p:cNvSpPr/>
          <p:nvPr/>
        </p:nvSpPr>
        <p:spPr>
          <a:xfrm>
            <a:off x="48517" y="5459585"/>
            <a:ext cx="4574283" cy="97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</a:rPr>
              <a:t>Valeurs manquantes pour la variable </a:t>
            </a:r>
            <a:r>
              <a:rPr lang="fr-FR" sz="2400" dirty="0" err="1">
                <a:solidFill>
                  <a:schemeClr val="tx1"/>
                </a:solidFill>
              </a:rPr>
              <a:t>gdpppp</a:t>
            </a:r>
            <a:r>
              <a:rPr lang="fr-FR" sz="2400" dirty="0">
                <a:solidFill>
                  <a:schemeClr val="tx1"/>
                </a:solidFill>
              </a:rPr>
              <a:t>: 11399 au lieu de 11599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2411DB-A012-4653-B430-9145236E0E15}"/>
              </a:ext>
            </a:extLst>
          </p:cNvPr>
          <p:cNvSpPr/>
          <p:nvPr/>
        </p:nvSpPr>
        <p:spPr>
          <a:xfrm>
            <a:off x="34927" y="3391595"/>
            <a:ext cx="4587872" cy="104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</a:rPr>
              <a:t>Découpage en centiles : assez recommandé parmi les méthodes d’</a:t>
            </a:r>
            <a:r>
              <a:rPr lang="fr-FR" sz="2400" dirty="0" err="1">
                <a:solidFill>
                  <a:schemeClr val="tx1"/>
                </a:solidFill>
              </a:rPr>
              <a:t>échantillonage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278AB3-46C5-4412-A556-A8765E2FEAE6}"/>
              </a:ext>
            </a:extLst>
          </p:cNvPr>
          <p:cNvSpPr/>
          <p:nvPr/>
        </p:nvSpPr>
        <p:spPr>
          <a:xfrm>
            <a:off x="-13590" y="1217002"/>
            <a:ext cx="4636389" cy="60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tx1"/>
                </a:solidFill>
              </a:rPr>
              <a:t>Contient les distributions des revenus des populations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15052AA-9F3E-4E95-B1ED-3C1E104ABECB}"/>
              </a:ext>
            </a:extLst>
          </p:cNvPr>
          <p:cNvSpPr/>
          <p:nvPr/>
        </p:nvSpPr>
        <p:spPr>
          <a:xfrm>
            <a:off x="7454900" y="952500"/>
            <a:ext cx="1968500" cy="736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3005DE1-C163-44BF-A295-A6A9EC3AA1F6}"/>
              </a:ext>
            </a:extLst>
          </p:cNvPr>
          <p:cNvCxnSpPr>
            <a:cxnSpLocks/>
          </p:cNvCxnSpPr>
          <p:nvPr/>
        </p:nvCxnSpPr>
        <p:spPr>
          <a:xfrm flipH="1">
            <a:off x="4622799" y="1336644"/>
            <a:ext cx="2832101" cy="2092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3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B246D-72D7-4691-9B61-F845BA197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635500" cy="1238250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Traitement des données manquantes de </a:t>
            </a:r>
            <a:r>
              <a:rPr lang="fr-FR" sz="2800" dirty="0" err="1"/>
              <a:t>gdpppp</a:t>
            </a:r>
            <a:endParaRPr lang="fr-FR" sz="280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5A22D5-9B0F-448E-B695-DB90ED19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12FCD-94BD-4276-A0EB-CFE7880B0075}"/>
              </a:ext>
            </a:extLst>
          </p:cNvPr>
          <p:cNvSpPr/>
          <p:nvPr/>
        </p:nvSpPr>
        <p:spPr>
          <a:xfrm>
            <a:off x="0" y="2628899"/>
            <a:ext cx="4635500" cy="1895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GDPPPP</a:t>
            </a: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Kossovo = 7530.632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Palestine = 3612.14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fr-FR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(Source banque mondiale)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9A10E96-35C8-4CC8-BE6B-0B9AD1AD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45971"/>
            <a:ext cx="7467600" cy="43596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142D808-E861-42F9-A365-69613DDB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726" y="102870"/>
            <a:ext cx="6527271" cy="18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C9B801-4D0D-4172-B6A5-DB38CBBC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064"/>
            <a:ext cx="4648200" cy="74422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200" dirty="0"/>
              <a:t>Autres données manquantes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B9046A-4AF2-4945-85A2-7FE21962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841F0-D3D4-48FB-9E5F-30646C91D95D}"/>
              </a:ext>
            </a:extLst>
          </p:cNvPr>
          <p:cNvSpPr/>
          <p:nvPr/>
        </p:nvSpPr>
        <p:spPr>
          <a:xfrm>
            <a:off x="0" y="876300"/>
            <a:ext cx="4648200" cy="5570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B0604020202020204" pitchFamily="18" charset="0"/>
                <a:cs typeface="Aharoni" panose="020B0604020202020204" pitchFamily="2" charset="-79"/>
              </a:rPr>
              <a:t>Des informations manquantes pour le </a:t>
            </a:r>
            <a:r>
              <a:rPr lang="fr-FR" sz="2000" dirty="0">
                <a:solidFill>
                  <a:srgbClr val="C00000"/>
                </a:solidFill>
                <a:latin typeface="Amasis MT Pro Black" panose="020B0604020202020204" pitchFamily="18" charset="0"/>
                <a:cs typeface="Aharoni" panose="020B0604020202020204" pitchFamily="2" charset="-79"/>
              </a:rPr>
              <a:t>quantile 45 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B0604020202020204" pitchFamily="18" charset="0"/>
                <a:cs typeface="Aharoni" panose="020B0604020202020204" pitchFamily="2" charset="-79"/>
              </a:rPr>
              <a:t>de la </a:t>
            </a:r>
            <a:r>
              <a:rPr lang="fr-FR" sz="2000" dirty="0">
                <a:solidFill>
                  <a:srgbClr val="C00000"/>
                </a:solidFill>
                <a:latin typeface="Amasis MT Pro Black" panose="020B0604020202020204" pitchFamily="18" charset="0"/>
                <a:cs typeface="Aharoni" panose="020B0604020202020204" pitchFamily="2" charset="-79"/>
              </a:rPr>
              <a:t>Lituanie</a:t>
            </a:r>
          </a:p>
          <a:p>
            <a:endParaRPr lang="fr-FR" sz="2000" dirty="0">
              <a:solidFill>
                <a:srgbClr val="FF0000"/>
              </a:solidFill>
            </a:endParaRPr>
          </a:p>
          <a:p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- Calculons la valeur du revenu pour ce quantile en faisant la moyenne entre le q40 et q42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dirty="0">
                <a:solidFill>
                  <a:schemeClr val="tx1"/>
                </a:solidFill>
              </a:rPr>
              <a:t>- Ajout de la ligne pour le quantile 45</a:t>
            </a:r>
          </a:p>
          <a:p>
            <a:endParaRPr lang="fr-FR" sz="2800" dirty="0">
              <a:solidFill>
                <a:srgbClr val="FF00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19EC5C-D1C3-49BE-BD0D-9564B5EF3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650106"/>
            <a:ext cx="5549390" cy="23380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211241-01A2-4B3C-B571-EFF00F48A303}"/>
              </a:ext>
            </a:extLst>
          </p:cNvPr>
          <p:cNvSpPr/>
          <p:nvPr/>
        </p:nvSpPr>
        <p:spPr>
          <a:xfrm>
            <a:off x="2276475" y="5145406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AC549CA-9417-4A17-82D9-E6758134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2991962"/>
            <a:ext cx="6098063" cy="13388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4823A8B-132B-4616-B53C-2B3860AF8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0" y="108585"/>
            <a:ext cx="71247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4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FDEF9-9924-4542-89A1-AA36EE12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663440" cy="79794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fr-FR" sz="3200" dirty="0">
                <a:latin typeface="+mn-lt"/>
              </a:rPr>
              <a:t>Données de la population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6468A6-46B1-423A-82D5-AA0B551BD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2259455"/>
            <a:ext cx="4572000" cy="3848101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2 variables utiles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r>
              <a:rPr lang="fr-FR" sz="2000" dirty="0"/>
              <a:t>                        données de pays</a:t>
            </a:r>
          </a:p>
          <a:p>
            <a:endParaRPr lang="fr-FR" sz="2000" dirty="0"/>
          </a:p>
          <a:p>
            <a:r>
              <a:rPr lang="fr-FR" sz="2000" dirty="0"/>
              <a:t>2 Jointures</a:t>
            </a:r>
          </a:p>
          <a:p>
            <a:r>
              <a:rPr lang="fr-FR" sz="2000" dirty="0"/>
              <a:t>                      </a:t>
            </a:r>
          </a:p>
          <a:p>
            <a:endParaRPr lang="fr-FR" sz="2000" dirty="0"/>
          </a:p>
          <a:p>
            <a:r>
              <a:rPr lang="fr-FR" sz="2000" dirty="0"/>
              <a:t>                       données sur les revenus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046EE9-1315-4281-8CAB-5365AD32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16/08/2022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B3D4D53-8B7E-4C1F-83FC-09DDE447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554" y="343692"/>
            <a:ext cx="4019550" cy="2322514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7307B09-249F-42D5-AB56-CEC18329EFDC}"/>
              </a:ext>
            </a:extLst>
          </p:cNvPr>
          <p:cNvCxnSpPr>
            <a:cxnSpLocks/>
          </p:cNvCxnSpPr>
          <p:nvPr/>
        </p:nvCxnSpPr>
        <p:spPr>
          <a:xfrm flipV="1">
            <a:off x="3943350" y="3931222"/>
            <a:ext cx="1817184" cy="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C41226A-4E39-407F-A5EB-0B8539A14B03}"/>
              </a:ext>
            </a:extLst>
          </p:cNvPr>
          <p:cNvCxnSpPr>
            <a:cxnSpLocks/>
          </p:cNvCxnSpPr>
          <p:nvPr/>
        </p:nvCxnSpPr>
        <p:spPr>
          <a:xfrm flipV="1">
            <a:off x="4213768" y="1819276"/>
            <a:ext cx="1701257" cy="36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EF5E19-30C0-4813-A24B-11523ACC400B}"/>
              </a:ext>
            </a:extLst>
          </p:cNvPr>
          <p:cNvCxnSpPr>
            <a:cxnSpLocks/>
          </p:cNvCxnSpPr>
          <p:nvPr/>
        </p:nvCxnSpPr>
        <p:spPr>
          <a:xfrm>
            <a:off x="4296472" y="5930900"/>
            <a:ext cx="1151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098442D3-9D66-418F-8BE6-7E5455A9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53" y="3346631"/>
            <a:ext cx="6105524" cy="146165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86E5F86-BB06-4705-8E17-8353D4910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534" y="5112119"/>
            <a:ext cx="6268843" cy="19908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2D3F76-C868-454E-AA27-283DE2196A50}"/>
              </a:ext>
            </a:extLst>
          </p:cNvPr>
          <p:cNvSpPr/>
          <p:nvPr/>
        </p:nvSpPr>
        <p:spPr>
          <a:xfrm>
            <a:off x="13336" y="797940"/>
            <a:ext cx="4663440" cy="749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dirty="0">
                <a:solidFill>
                  <a:schemeClr val="tx1"/>
                </a:solidFill>
              </a:rPr>
              <a:t>Données sur  la population de chaque pays. (Source banque mondiale ) 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900E4C0-8345-414C-9D74-C970FB07B562}"/>
              </a:ext>
            </a:extLst>
          </p:cNvPr>
          <p:cNvCxnSpPr/>
          <p:nvPr/>
        </p:nvCxnSpPr>
        <p:spPr>
          <a:xfrm flipV="1">
            <a:off x="1210721" y="3931222"/>
            <a:ext cx="372365" cy="62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6046EE1-58A2-4AED-ACA0-37E0EB196316}"/>
              </a:ext>
            </a:extLst>
          </p:cNvPr>
          <p:cNvCxnSpPr>
            <a:cxnSpLocks/>
          </p:cNvCxnSpPr>
          <p:nvPr/>
        </p:nvCxnSpPr>
        <p:spPr>
          <a:xfrm>
            <a:off x="1210721" y="4705350"/>
            <a:ext cx="383284" cy="55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BED4FB-3B26-4501-A613-602A7063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8469EA-3386-41BA-98A2-8925247EF59C}" type="datetime1">
              <a:rPr lang="fr-FR" smtClean="0"/>
              <a:t>16/08/2022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920624-9D74-4CAF-956B-299EE0E032CC}"/>
              </a:ext>
            </a:extLst>
          </p:cNvPr>
          <p:cNvSpPr txBox="1"/>
          <p:nvPr/>
        </p:nvSpPr>
        <p:spPr>
          <a:xfrm>
            <a:off x="0" y="-1"/>
            <a:ext cx="1225867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Imputation des valeurs manquantes de population après jointure aux revenus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559D65-EC63-4CE5-A2FB-7CB44A63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3503576"/>
            <a:ext cx="5019675" cy="26905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FDACBA-6A23-4E1D-941A-8EE97BB7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923"/>
            <a:ext cx="4371975" cy="304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E4A0043-9D46-4D99-9952-FD66FDB1F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839955"/>
            <a:ext cx="6053773" cy="261429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9ECA76-3B32-48E3-AD66-15539431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194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0_TF56160789" id="{40A74638-567A-4C9B-92AC-92262F50CE33}" vid="{4EE5C211-F92E-4B7F-99D7-2D674A6AA5E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{8D20C3BE-A252-4639-BE65-DD14D2696FCE}tf56160789_win32</Template>
  <TotalTime>9054</TotalTime>
  <Words>1473</Words>
  <Application>Microsoft Office PowerPoint</Application>
  <PresentationFormat>Grand écran</PresentationFormat>
  <Paragraphs>313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9" baseType="lpstr">
      <vt:lpstr>Amasis MT Pro Black</vt:lpstr>
      <vt:lpstr>Arial</vt:lpstr>
      <vt:lpstr>Arial Narrow</vt:lpstr>
      <vt:lpstr>Bookman Old Style</vt:lpstr>
      <vt:lpstr>Calibri</vt:lpstr>
      <vt:lpstr>Courier New</vt:lpstr>
      <vt:lpstr>Franklin Gothic Book</vt:lpstr>
      <vt:lpstr>Times New Roman</vt:lpstr>
      <vt:lpstr>Wingdings</vt:lpstr>
      <vt:lpstr>1_RetrospectVTI</vt:lpstr>
      <vt:lpstr>Prédiction de revenu</vt:lpstr>
      <vt:lpstr>Sommaire</vt:lpstr>
      <vt:lpstr>Mise en situation</vt:lpstr>
      <vt:lpstr>Présentation PowerPoint</vt:lpstr>
      <vt:lpstr>Présentation PowerPoint</vt:lpstr>
      <vt:lpstr>Traitement des données manquantes de gdpppp</vt:lpstr>
      <vt:lpstr>Autres données manquantes</vt:lpstr>
      <vt:lpstr>Données de la population</vt:lpstr>
      <vt:lpstr>Présentation PowerPoint</vt:lpstr>
      <vt:lpstr>Indice de gini</vt:lpstr>
      <vt:lpstr>Complétons les indices de Gini manquants</vt:lpstr>
      <vt:lpstr>Nos données</vt:lpstr>
      <vt:lpstr>Présentation PowerPoint</vt:lpstr>
      <vt:lpstr>Choix des pays </vt:lpstr>
      <vt:lpstr>Choix des pays</vt:lpstr>
      <vt:lpstr>Distribution des revenus suivant les pays choisis</vt:lpstr>
      <vt:lpstr>Courbe de Lorenz  Elle représente graphiquement la répartition des revenus</vt:lpstr>
      <vt:lpstr>Evolution de l’indice Gini pour les pays choisis suivant les années</vt:lpstr>
      <vt:lpstr>Classement des pays en fonction de leur indice de Gini    moyenne mondiale </vt:lpstr>
      <vt:lpstr>Présentation PowerPoint</vt:lpstr>
      <vt:lpstr>Données sur  le Coefficient d’élasticité</vt:lpstr>
      <vt:lpstr>Calcul de y_child pour une Pj donnée  Selon une loi normale nous avons généré y_child  et y_parent en nous basant sur la formule suivante :   ln(Ychild) = α + pj ln(Yparent) + ϵ</vt:lpstr>
      <vt:lpstr>Impact du coefficient d’élasticité   sur la distribution conditionnelle</vt:lpstr>
      <vt:lpstr>Présentation PowerPoint</vt:lpstr>
      <vt:lpstr>Expliquez les revenus en fonction d’autres variables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Hétéroscédasticité des résidus Test de Breush Pagan</vt:lpstr>
      <vt:lpstr>Présentation PowerPoint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de revenu</dc:title>
  <dc:creator>Marie Armelle BIHINA</dc:creator>
  <cp:lastModifiedBy>Marie Armelle BIHINA</cp:lastModifiedBy>
  <cp:revision>23</cp:revision>
  <dcterms:created xsi:type="dcterms:W3CDTF">2022-01-23T09:59:58Z</dcterms:created>
  <dcterms:modified xsi:type="dcterms:W3CDTF">2022-08-16T22:18:09Z</dcterms:modified>
</cp:coreProperties>
</file>